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86" r:id="rId4"/>
  </p:sldMasterIdLst>
  <p:notesMasterIdLst>
    <p:notesMasterId r:id="rId22"/>
  </p:notesMasterIdLst>
  <p:handoutMasterIdLst>
    <p:handoutMasterId r:id="rId23"/>
  </p:handoutMasterIdLst>
  <p:sldIdLst>
    <p:sldId id="267" r:id="rId5"/>
    <p:sldId id="418" r:id="rId6"/>
    <p:sldId id="268" r:id="rId7"/>
    <p:sldId id="271" r:id="rId8"/>
    <p:sldId id="273" r:id="rId9"/>
    <p:sldId id="274" r:id="rId10"/>
    <p:sldId id="276" r:id="rId11"/>
    <p:sldId id="423" r:id="rId12"/>
    <p:sldId id="425" r:id="rId13"/>
    <p:sldId id="426" r:id="rId14"/>
    <p:sldId id="427" r:id="rId15"/>
    <p:sldId id="416" r:id="rId16"/>
    <p:sldId id="298" r:id="rId17"/>
    <p:sldId id="429" r:id="rId18"/>
    <p:sldId id="417" r:id="rId19"/>
    <p:sldId id="419" r:id="rId20"/>
    <p:sldId id="430" r:id="rId21"/>
  </p:sldIdLst>
  <p:sldSz cx="12192000" cy="6858000"/>
  <p:notesSz cx="7315200" cy="9601200"/>
  <p:custDataLst>
    <p:tags r:id="rId24"/>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6" userDrawn="1">
          <p15:clr>
            <a:srgbClr val="A4A3A4"/>
          </p15:clr>
        </p15:guide>
        <p15:guide id="2" orient="horz" pos="801" userDrawn="1">
          <p15:clr>
            <a:srgbClr val="A4A3A4"/>
          </p15:clr>
        </p15:guide>
        <p15:guide id="3" orient="horz" pos="968" userDrawn="1">
          <p15:clr>
            <a:srgbClr val="A4A3A4"/>
          </p15:clr>
        </p15:guide>
        <p15:guide id="4" orient="horz" pos="1120" userDrawn="1">
          <p15:clr>
            <a:srgbClr val="A4A3A4"/>
          </p15:clr>
        </p15:guide>
        <p15:guide id="5" orient="horz" pos="4088" userDrawn="1">
          <p15:clr>
            <a:srgbClr val="A4A3A4"/>
          </p15:clr>
        </p15:guide>
        <p15:guide id="6" pos="565" userDrawn="1">
          <p15:clr>
            <a:srgbClr val="A4A3A4"/>
          </p15:clr>
        </p15:guide>
        <p15:guide id="7" pos="7093" userDrawn="1">
          <p15:clr>
            <a:srgbClr val="A4A3A4"/>
          </p15:clr>
        </p15:guide>
      </p15:sldGuideLst>
    </p:ext>
    <p:ext uri="{2D200454-40CA-4A62-9FC3-DE9A4176ACB9}">
      <p15:notesGuideLst xmlns:p15="http://schemas.microsoft.com/office/powerpoint/2012/main">
        <p15:guide id="1" orient="horz" pos="3024" userDrawn="1">
          <p15:clr>
            <a:srgbClr val="A4A3A4"/>
          </p15:clr>
        </p15:guide>
        <p15:guide id="2" pos="2304"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13E3416-FA04-957D-15E1-16A5CA630B82}" name="Harris, Julie (CDC/GHC/DGHP)" initials="HJ(" userId="S::ggt5@cdc.gov::f314a2f1-d216-401e-99c8-e30988af447c" providerId="AD"/>
  <p188:author id="{22CCCB37-7700-91D8-8499-DC9CFECDA438}" name="Rullan Oliver, Paola (CDC/DDPHSIS/CGH/DGHP)" initials="R(" userId="S::qmw7@cdc.gov::30cd57ae-ff56-4def-bb77-6cf4520de54c" providerId="AD"/>
  <p188:author id="{7B023D38-FFBC-E2C2-D214-7162B76BE166}" name="Quick, Linda (CDC/DDPHSIS/CGH/DGHP)" initials="Q(" userId="S::maq2@cdc.gov::0d533c83-808d-433f-96e1-46f2a324ca7d" providerId="AD"/>
  <p188:author id="{3E1F4367-6FAA-4772-F624-76151D004D17}" name="Lisa Bryde" initials="" userId="ccd265dea34debd2" providerId="Windows Live"/>
  <p188:author id="{35CA6E6A-2BDC-3AEC-A8DA-274ECF148F5A}" name="Shadomy, Sean (CDC/DDID/NCEZID/OD)" initials="S(" userId="S::auf4@cdc.gov::2dd13278-842f-4b96-b887-4692c6b7720f" providerId="AD"/>
  <p188:author id="{94EE2075-FD33-9ED2-CB2C-3273E10570BD}" name="Franc, Katherine (CDC/DDPHSIS/CGH/DGHP)" initials="FK(" userId="S::oea4@cdc.gov::47c58039-5ac2-4c54-9daf-139bbe46ae30" providerId="AD"/>
  <p188:author id="{EF4F937E-3A28-66A7-32E9-1BE86B055B0F}" name="Martel, Lise (CDC/GHC/DGHP)" initials="ML(" userId="S::Diz0@cdc.gov::fbce038f-8655-4557-9709-9829739673e8" providerId="AD"/>
  <p188:author id="{3591CE88-7405-8A34-0010-169CA64CD850}" name="Rossow, John (CDC/DDPHSIS/CGH/DGHP)" initials="RJ(" userId="S::mwi4@cdc.gov::f624bd00-984b-4499-bcbe-e695391cce31" providerId="AD"/>
  <p188:author id="{273C0798-BE5A-B250-3705-6EEACE7B7072}" name="Watson, John (CDC/GHC/DGHP)" initials="W(" userId="S::acq4@cdc.gov::4aec5c6c-c6cf-44c9-ae30-9a1d1ad63cb0" providerId="AD"/>
  <p188:author id="{7E1A0B9E-0C2F-1455-9A5B-124370CFDCF0}" name="Albanna, Sara (CDC/GHC/DGHP)" initials="AS(" userId="S::uic6@cdc.gov::66ccce23-a100-40f3-9ea6-11e572d3e19a" providerId="AD"/>
  <p188:author id="{D71DB8A5-77F4-3016-5A88-EDAC4D4F1636}" name="Yard, Ellen E. (CDC/DDPHSIS/CGH/DGHP)" initials="YEE(" userId="S::IGF8@cdc.gov::19c9ef13-1d29-41fa-9fd7-59de21a7a375" providerId="AD"/>
  <p188:author id="{F37FA4DA-4525-A167-31F2-D420EB21BAEC}" name="Kadzik, Melissa (CDC/DDID/NCEZID/OD)" initials="KM(" userId="S::vpg8@cdc.gov::b90028fa-56dd-40d7-a30f-07148bfb782d" providerId="AD"/>
  <p188:author id="{259CC9E1-0F04-21DF-6259-20B5DE873655}" name="Barton Behravesh, Casey (CDC/DDID/NCEZID/OD)" initials="B(" userId="S::dlx9@cdc.gov::dae2ccbd-305f-49dc-bfea-b7c12be78a4e" providerId="AD"/>
  <p188:author id="{B1A542EA-898E-F887-AAD9-FF0D6A6F0B07}" name="Chee, Jessica (CDC/DDPHSIS/CGH/DGHP)" initials="CJ(" userId="S::syu2@cdc.gov::29e297ae-8918-445f-8c46-f8c668fcbd02" providerId="AD"/>
  <p188:author id="{B692A5F4-97DE-BB51-F96B-B9FECA0E4692}" name="Guerra, Marta (CDC/DDPHSIS/CGH/DGHP)" initials="G(" userId="S::hzg4@cdc.gov::d7d9e8b8-b328-4938-bdb6-031756c4f46c" providerId="AD"/>
  <p188:author id="{FBFF19FB-0023-E87E-02C2-0D63C785B2E0}" name="Belles, Hayley (CDC/DDID/NCEZID/OD)" initials="B(" userId="S::snx0@cdc.gov::d368474b-c27b-42ad-a844-80d07880de8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09648"/>
    <a:srgbClr val="FBCC93"/>
    <a:srgbClr val="F7941D"/>
    <a:srgbClr val="00943B"/>
    <a:srgbClr val="005FA1"/>
    <a:srgbClr val="001402"/>
    <a:srgbClr val="FFFFFF"/>
    <a:srgbClr val="ED7D31"/>
    <a:srgbClr val="008000"/>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5EEFBCB-33EB-484E-8E93-26DED41B51DC}" v="28" dt="2025-02-10T18:25:37.35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356"/>
    <p:restoredTop sz="83761" autoAdjust="0"/>
  </p:normalViewPr>
  <p:slideViewPr>
    <p:cSldViewPr snapToGrid="0">
      <p:cViewPr>
        <p:scale>
          <a:sx n="50" d="100"/>
          <a:sy n="50" d="100"/>
        </p:scale>
        <p:origin x="1124" y="24"/>
      </p:cViewPr>
      <p:guideLst>
        <p:guide orient="horz" pos="256"/>
        <p:guide orient="horz" pos="801"/>
        <p:guide orient="horz" pos="968"/>
        <p:guide orient="horz" pos="1120"/>
        <p:guide orient="horz" pos="4088"/>
        <p:guide pos="565"/>
        <p:guide pos="7093"/>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heme" Target="theme/theme1.xml"/><Relationship Id="rId30" Type="http://schemas.microsoft.com/office/2018/10/relationships/authors" Target="authors.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a:solidFill>
                <a:schemeClr val="tx1"/>
              </a:solidFill>
              <a:latin typeface="+mn-lt"/>
            </a:rPr>
            <a:t>Detetar, Diagnosticar</a:t>
          </a: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a:solidFill>
                <a:schemeClr val="tx1"/>
              </a:solidFill>
              <a:latin typeface="+mn-lt"/>
            </a:rPr>
            <a:t>Recolher</a:t>
          </a: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1916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99575"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800" b="1" dirty="0" err="1">
              <a:solidFill>
                <a:schemeClr val="tx1"/>
              </a:solidFill>
              <a:latin typeface="+mn-lt"/>
            </a:rPr>
            <a:t>Detectar</a:t>
          </a:r>
          <a:r>
            <a:rPr lang="en-US" sz="2800" b="1" dirty="0">
              <a:solidFill>
                <a:schemeClr val="tx1"/>
              </a:solidFill>
              <a:latin typeface="+mn-lt"/>
            </a:rPr>
            <a:t>, </a:t>
          </a:r>
          <a:r>
            <a:rPr lang="en-US" sz="2800" b="1" dirty="0" err="1">
              <a:solidFill>
                <a:schemeClr val="tx1"/>
              </a:solidFill>
              <a:latin typeface="+mn-lt"/>
            </a:rPr>
            <a:t>diagnosticar</a:t>
          </a:r>
          <a:endParaRPr lang="en-US" sz="28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37011">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4422"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1012"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951541E1-7B97-47B2-AAEB-E683398741C4}" type="doc">
      <dgm:prSet loTypeId="urn:microsoft.com/office/officeart/2005/8/layout/cycle3" loCatId="cycle" qsTypeId="urn:microsoft.com/office/officeart/2005/8/quickstyle/simple1" qsCatId="simple" csTypeId="urn:microsoft.com/office/officeart/2005/8/colors/accent2_2" csCatId="accent2" phldr="1"/>
      <dgm:spPr/>
      <dgm:t>
        <a:bodyPr/>
        <a:lstStyle/>
        <a:p>
          <a:endParaRPr lang="en-US"/>
        </a:p>
      </dgm:t>
    </dgm:pt>
    <dgm:pt modelId="{4868FBF0-B962-4582-A72B-278154B9E945}">
      <dgm:prSet phldrT="[Text]" custT="1"/>
      <dgm:spPr>
        <a:solidFill>
          <a:schemeClr val="bg1"/>
        </a:solidFill>
        <a:ln w="28575">
          <a:solidFill>
            <a:schemeClr val="tx1"/>
          </a:solidFill>
        </a:ln>
      </dgm:spPr>
      <dgm:t>
        <a:bodyPr/>
        <a:lstStyle/>
        <a:p>
          <a:r>
            <a:rPr lang="en-US" sz="2400" b="1" dirty="0" err="1">
              <a:solidFill>
                <a:schemeClr val="tx1"/>
              </a:solidFill>
              <a:latin typeface="+mn-lt"/>
            </a:rPr>
            <a:t>Detectar</a:t>
          </a:r>
          <a:r>
            <a:rPr lang="en-US" sz="2400" b="1" dirty="0">
              <a:solidFill>
                <a:schemeClr val="tx1"/>
              </a:solidFill>
              <a:latin typeface="+mn-lt"/>
            </a:rPr>
            <a:t>, </a:t>
          </a:r>
          <a:r>
            <a:rPr lang="en-US" sz="2400" b="1" dirty="0" err="1">
              <a:solidFill>
                <a:schemeClr val="tx1"/>
              </a:solidFill>
              <a:latin typeface="+mn-lt"/>
            </a:rPr>
            <a:t>diagnosticar</a:t>
          </a:r>
          <a:endParaRPr lang="en-US" sz="2400" b="1" dirty="0">
            <a:solidFill>
              <a:schemeClr val="tx1"/>
            </a:solidFill>
            <a:latin typeface="+mn-lt"/>
          </a:endParaRPr>
        </a:p>
      </dgm:t>
    </dgm:pt>
    <dgm:pt modelId="{FB260FCA-968B-4532-B7C0-C7E4458DAA50}" type="parTrans" cxnId="{03E7EA8F-C6C9-4D96-85BC-5402EDBD62F6}">
      <dgm:prSet/>
      <dgm:spPr/>
      <dgm:t>
        <a:bodyPr/>
        <a:lstStyle/>
        <a:p>
          <a:endParaRPr lang="en-US"/>
        </a:p>
      </dgm:t>
    </dgm:pt>
    <dgm:pt modelId="{9EFDDFF1-2279-486B-9F12-EA5F590C8C00}" type="sibTrans" cxnId="{03E7EA8F-C6C9-4D96-85BC-5402EDBD62F6}">
      <dgm:prSet/>
      <dgm:spPr>
        <a:solidFill>
          <a:srgbClr val="00943B"/>
        </a:solidFill>
        <a:ln>
          <a:noFill/>
        </a:ln>
      </dgm:spPr>
      <dgm:t>
        <a:bodyPr/>
        <a:lstStyle/>
        <a:p>
          <a:endParaRPr lang="en-US"/>
        </a:p>
      </dgm:t>
    </dgm:pt>
    <dgm:pt modelId="{C93BFA43-C0F0-4D8C-8530-4A21A2D3204E}">
      <dgm:prSet phldrT="[Text]" custT="1"/>
      <dgm:spPr>
        <a:solidFill>
          <a:schemeClr val="bg1"/>
        </a:solidFill>
        <a:ln w="28575">
          <a:solidFill>
            <a:schemeClr val="tx1"/>
          </a:solidFill>
        </a:ln>
      </dgm:spPr>
      <dgm:t>
        <a:bodyPr/>
        <a:lstStyle/>
        <a:p>
          <a:r>
            <a:rPr lang="en-US" sz="2800" b="1" dirty="0" err="1">
              <a:solidFill>
                <a:schemeClr val="tx1"/>
              </a:solidFill>
              <a:latin typeface="+mn-lt"/>
            </a:rPr>
            <a:t>Coletar</a:t>
          </a:r>
          <a:endParaRPr lang="en-US" sz="2800" b="1" dirty="0">
            <a:solidFill>
              <a:schemeClr val="tx1"/>
            </a:solidFill>
            <a:latin typeface="+mn-lt"/>
          </a:endParaRPr>
        </a:p>
      </dgm:t>
    </dgm:pt>
    <dgm:pt modelId="{9765D9CD-EF3A-452D-9EA9-5487042B2018}" type="parTrans" cxnId="{7AE24D85-6EBC-4169-9E2B-3D31F5DD533C}">
      <dgm:prSet/>
      <dgm:spPr/>
      <dgm:t>
        <a:bodyPr/>
        <a:lstStyle/>
        <a:p>
          <a:endParaRPr lang="en-US"/>
        </a:p>
      </dgm:t>
    </dgm:pt>
    <dgm:pt modelId="{14C6ACC0-9A20-4A31-9323-11A5312A8790}" type="sibTrans" cxnId="{7AE24D85-6EBC-4169-9E2B-3D31F5DD533C}">
      <dgm:prSet/>
      <dgm:spPr/>
      <dgm:t>
        <a:bodyPr/>
        <a:lstStyle/>
        <a:p>
          <a:endParaRPr lang="en-US"/>
        </a:p>
      </dgm:t>
    </dgm:pt>
    <dgm:pt modelId="{FA237A2E-C526-4388-8C57-CACFFBE14482}">
      <dgm:prSet phldrT="[Text]" custT="1"/>
      <dgm:spPr>
        <a:solidFill>
          <a:schemeClr val="bg1"/>
        </a:solidFill>
        <a:ln w="28575">
          <a:solidFill>
            <a:schemeClr val="tx1"/>
          </a:solidFill>
        </a:ln>
      </dgm:spPr>
      <dgm:t>
        <a:bodyPr/>
        <a:lstStyle/>
        <a:p>
          <a:r>
            <a:rPr lang="en-US" sz="2800" b="1" dirty="0">
              <a:solidFill>
                <a:schemeClr val="tx1"/>
              </a:solidFill>
              <a:latin typeface="+mn-lt"/>
            </a:rPr>
            <a:t>Compilar, analisar</a:t>
          </a:r>
        </a:p>
      </dgm:t>
    </dgm:pt>
    <dgm:pt modelId="{BE914DF7-8329-4ABF-A71E-F5D40D6578C3}" type="parTrans" cxnId="{BC2F50EA-991E-4C55-A67A-F74585DC2A48}">
      <dgm:prSet/>
      <dgm:spPr/>
      <dgm:t>
        <a:bodyPr/>
        <a:lstStyle/>
        <a:p>
          <a:endParaRPr lang="en-US"/>
        </a:p>
      </dgm:t>
    </dgm:pt>
    <dgm:pt modelId="{CF168877-46ED-4EF8-A595-769BD9638DF0}" type="sibTrans" cxnId="{BC2F50EA-991E-4C55-A67A-F74585DC2A48}">
      <dgm:prSet/>
      <dgm:spPr/>
      <dgm:t>
        <a:bodyPr/>
        <a:lstStyle/>
        <a:p>
          <a:endParaRPr lang="en-US"/>
        </a:p>
      </dgm:t>
    </dgm:pt>
    <dgm:pt modelId="{E92DDBA3-7A28-46DA-913C-765734FDD153}">
      <dgm:prSet phldrT="[Text]" custT="1"/>
      <dgm:spPr>
        <a:solidFill>
          <a:schemeClr val="bg1"/>
        </a:solidFill>
        <a:ln w="28575">
          <a:solidFill>
            <a:schemeClr val="tx1"/>
          </a:solidFill>
        </a:ln>
      </dgm:spPr>
      <dgm:t>
        <a:bodyPr/>
        <a:lstStyle/>
        <a:p>
          <a:r>
            <a:rPr lang="en-US" sz="2800" b="1" dirty="0" err="1">
              <a:solidFill>
                <a:schemeClr val="tx1"/>
              </a:solidFill>
              <a:latin typeface="+mn-lt"/>
            </a:rPr>
            <a:t>Interpretar</a:t>
          </a:r>
          <a:endParaRPr lang="en-US" sz="2800" b="1" dirty="0">
            <a:solidFill>
              <a:schemeClr val="tx1"/>
            </a:solidFill>
            <a:latin typeface="+mn-lt"/>
          </a:endParaRPr>
        </a:p>
      </dgm:t>
    </dgm:pt>
    <dgm:pt modelId="{2B45E9E5-D7FF-4F92-8BFA-4D32B0F2927B}" type="parTrans" cxnId="{C950ED09-DF7C-4709-9E02-15921BEDBFF3}">
      <dgm:prSet/>
      <dgm:spPr/>
      <dgm:t>
        <a:bodyPr/>
        <a:lstStyle/>
        <a:p>
          <a:endParaRPr lang="en-US"/>
        </a:p>
      </dgm:t>
    </dgm:pt>
    <dgm:pt modelId="{6068EEB7-7E6E-427F-9467-3C9735AE205D}" type="sibTrans" cxnId="{C950ED09-DF7C-4709-9E02-15921BEDBFF3}">
      <dgm:prSet/>
      <dgm:spPr/>
      <dgm:t>
        <a:bodyPr/>
        <a:lstStyle/>
        <a:p>
          <a:endParaRPr lang="en-US"/>
        </a:p>
      </dgm:t>
    </dgm:pt>
    <dgm:pt modelId="{C7EE9216-F411-4BAB-897B-D2E3D4AA3C70}">
      <dgm:prSet phldrT="[Text]" custT="1"/>
      <dgm:spPr>
        <a:solidFill>
          <a:schemeClr val="bg1"/>
        </a:solidFill>
        <a:ln w="28575">
          <a:solidFill>
            <a:schemeClr val="tx1"/>
          </a:solidFill>
        </a:ln>
      </dgm:spPr>
      <dgm:t>
        <a:bodyPr/>
        <a:lstStyle/>
        <a:p>
          <a:r>
            <a:rPr lang="en-US" sz="2800" b="1" dirty="0">
              <a:solidFill>
                <a:schemeClr val="tx1"/>
              </a:solidFill>
              <a:latin typeface="+mn-lt"/>
            </a:rPr>
            <a:t>Tomar medidas</a:t>
          </a:r>
        </a:p>
      </dgm:t>
    </dgm:pt>
    <dgm:pt modelId="{FA231D2B-1989-4D30-A8FE-ABEC0F278957}" type="parTrans" cxnId="{963EB135-48FB-451D-BE53-FAEEEF4F717B}">
      <dgm:prSet/>
      <dgm:spPr/>
      <dgm:t>
        <a:bodyPr/>
        <a:lstStyle/>
        <a:p>
          <a:endParaRPr lang="en-US"/>
        </a:p>
      </dgm:t>
    </dgm:pt>
    <dgm:pt modelId="{BE80A37D-3C75-4FC8-9768-AAD4ADC8664A}" type="sibTrans" cxnId="{963EB135-48FB-451D-BE53-FAEEEF4F717B}">
      <dgm:prSet/>
      <dgm:spPr/>
      <dgm:t>
        <a:bodyPr/>
        <a:lstStyle/>
        <a:p>
          <a:endParaRPr lang="en-US"/>
        </a:p>
      </dgm:t>
    </dgm:pt>
    <dgm:pt modelId="{26DB14CD-EFE5-45C5-BA9B-0741D9AB0491}">
      <dgm:prSet phldrT="[Text]" custT="1"/>
      <dgm:spPr>
        <a:solidFill>
          <a:schemeClr val="bg1"/>
        </a:solidFill>
        <a:ln w="28575">
          <a:solidFill>
            <a:schemeClr val="tx1"/>
          </a:solidFill>
        </a:ln>
      </dgm:spPr>
      <dgm:t>
        <a:bodyPr/>
        <a:lstStyle/>
        <a:p>
          <a:r>
            <a:rPr lang="en-US" sz="2800" b="1" dirty="0">
              <a:solidFill>
                <a:schemeClr val="tx1"/>
              </a:solidFill>
              <a:latin typeface="+mn-lt"/>
            </a:rPr>
            <a:t>Comunicar</a:t>
          </a:r>
        </a:p>
      </dgm:t>
    </dgm:pt>
    <dgm:pt modelId="{12DAC2CD-BDDF-46C6-B789-4ADD0ABFB623}" type="parTrans" cxnId="{CAE0F8CE-9B0D-443D-A2DE-F50A01F0FBEC}">
      <dgm:prSet/>
      <dgm:spPr/>
      <dgm:t>
        <a:bodyPr/>
        <a:lstStyle/>
        <a:p>
          <a:endParaRPr lang="en-US"/>
        </a:p>
      </dgm:t>
    </dgm:pt>
    <dgm:pt modelId="{D2B9AB04-9D0E-4FE8-BD3C-D4052D46AA6F}" type="sibTrans" cxnId="{CAE0F8CE-9B0D-443D-A2DE-F50A01F0FBEC}">
      <dgm:prSet/>
      <dgm:spPr/>
      <dgm:t>
        <a:bodyPr/>
        <a:lstStyle/>
        <a:p>
          <a:endParaRPr lang="en-US"/>
        </a:p>
      </dgm:t>
    </dgm:pt>
    <dgm:pt modelId="{06ACAF13-DB4A-4AC7-B59C-8813587D7FB0}" type="pres">
      <dgm:prSet presAssocID="{951541E1-7B97-47B2-AAEB-E683398741C4}" presName="Name0" presStyleCnt="0">
        <dgm:presLayoutVars>
          <dgm:dir/>
          <dgm:resizeHandles val="exact"/>
        </dgm:presLayoutVars>
      </dgm:prSet>
      <dgm:spPr/>
    </dgm:pt>
    <dgm:pt modelId="{05D1029E-D150-4D56-AE1D-271A75B45F0B}" type="pres">
      <dgm:prSet presAssocID="{951541E1-7B97-47B2-AAEB-E683398741C4}" presName="cycle" presStyleCnt="0"/>
      <dgm:spPr/>
    </dgm:pt>
    <dgm:pt modelId="{23D22474-CEB0-42DF-80DC-860C340B6EDE}" type="pres">
      <dgm:prSet presAssocID="{4868FBF0-B962-4582-A72B-278154B9E945}" presName="nodeFirstNode" presStyleLbl="node1" presStyleIdx="0" presStyleCnt="6" custScaleX="126550" custScaleY="118958">
        <dgm:presLayoutVars>
          <dgm:bulletEnabled val="1"/>
        </dgm:presLayoutVars>
      </dgm:prSet>
      <dgm:spPr/>
    </dgm:pt>
    <dgm:pt modelId="{EB0FECD4-874C-476B-A915-884DFE3F2D91}" type="pres">
      <dgm:prSet presAssocID="{9EFDDFF1-2279-486B-9F12-EA5F590C8C00}" presName="sibTransFirstNode" presStyleLbl="bgShp" presStyleIdx="0" presStyleCnt="1" custScaleX="148034"/>
      <dgm:spPr/>
    </dgm:pt>
    <dgm:pt modelId="{1695DC22-9A36-4B48-AEFF-7E4FDFC1713F}" type="pres">
      <dgm:prSet presAssocID="{C93BFA43-C0F0-4D8C-8530-4A21A2D3204E}" presName="nodeFollowingNodes" presStyleLbl="node1" presStyleIdx="1" presStyleCnt="6" custRadScaleRad="153676" custRadScaleInc="18765">
        <dgm:presLayoutVars>
          <dgm:bulletEnabled val="1"/>
        </dgm:presLayoutVars>
      </dgm:prSet>
      <dgm:spPr/>
    </dgm:pt>
    <dgm:pt modelId="{07166AA7-B419-46BE-8707-58768C01B0F0}" type="pres">
      <dgm:prSet presAssocID="{FA237A2E-C526-4388-8C57-CACFFBE14482}" presName="nodeFollowingNodes" presStyleLbl="node1" presStyleIdx="2" presStyleCnt="6" custScaleX="102724" custRadScaleRad="149585" custRadScaleInc="-20483">
        <dgm:presLayoutVars>
          <dgm:bulletEnabled val="1"/>
        </dgm:presLayoutVars>
      </dgm:prSet>
      <dgm:spPr/>
    </dgm:pt>
    <dgm:pt modelId="{03ED3239-7976-43C1-9470-0A426C83A8ED}" type="pres">
      <dgm:prSet presAssocID="{E92DDBA3-7A28-46DA-913C-765734FDD153}" presName="nodeFollowingNodes" presStyleLbl="node1" presStyleIdx="3" presStyleCnt="6" custScaleX="113208" custRadScaleRad="100147" custRadScaleInc="-3717">
        <dgm:presLayoutVars>
          <dgm:bulletEnabled val="1"/>
        </dgm:presLayoutVars>
      </dgm:prSet>
      <dgm:spPr/>
    </dgm:pt>
    <dgm:pt modelId="{CB7BE2BC-AC16-42C7-9D95-B7BD321D88D7}" type="pres">
      <dgm:prSet presAssocID="{26DB14CD-EFE5-45C5-BA9B-0741D9AB0491}" presName="nodeFollowingNodes" presStyleLbl="node1" presStyleIdx="4" presStyleCnt="6" custScaleX="144484" custRadScaleRad="158333" custRadScaleInc="21062">
        <dgm:presLayoutVars>
          <dgm:bulletEnabled val="1"/>
        </dgm:presLayoutVars>
      </dgm:prSet>
      <dgm:spPr/>
    </dgm:pt>
    <dgm:pt modelId="{74BED3F0-1F3F-4B93-9710-4F13C5417E70}" type="pres">
      <dgm:prSet presAssocID="{C7EE9216-F411-4BAB-897B-D2E3D4AA3C70}" presName="nodeFollowingNodes" presStyleLbl="node1" presStyleIdx="5" presStyleCnt="6" custScaleX="117680" custRadScaleRad="173798" custRadScaleInc="-23513">
        <dgm:presLayoutVars>
          <dgm:bulletEnabled val="1"/>
        </dgm:presLayoutVars>
      </dgm:prSet>
      <dgm:spPr/>
    </dgm:pt>
  </dgm:ptLst>
  <dgm:cxnLst>
    <dgm:cxn modelId="{C950ED09-DF7C-4709-9E02-15921BEDBFF3}" srcId="{951541E1-7B97-47B2-AAEB-E683398741C4}" destId="{E92DDBA3-7A28-46DA-913C-765734FDD153}" srcOrd="3" destOrd="0" parTransId="{2B45E9E5-D7FF-4F92-8BFA-4D32B0F2927B}" sibTransId="{6068EEB7-7E6E-427F-9467-3C9735AE205D}"/>
    <dgm:cxn modelId="{96EA5A12-0C9A-4623-80C4-8E17A81368B6}" type="presOf" srcId="{26DB14CD-EFE5-45C5-BA9B-0741D9AB0491}" destId="{CB7BE2BC-AC16-42C7-9D95-B7BD321D88D7}" srcOrd="0" destOrd="0" presId="urn:microsoft.com/office/officeart/2005/8/layout/cycle3"/>
    <dgm:cxn modelId="{80CB0F16-0B22-4EE6-A317-8416BB8603E5}" type="presOf" srcId="{9EFDDFF1-2279-486B-9F12-EA5F590C8C00}" destId="{EB0FECD4-874C-476B-A915-884DFE3F2D91}" srcOrd="0" destOrd="0" presId="urn:microsoft.com/office/officeart/2005/8/layout/cycle3"/>
    <dgm:cxn modelId="{963EB135-48FB-451D-BE53-FAEEEF4F717B}" srcId="{951541E1-7B97-47B2-AAEB-E683398741C4}" destId="{C7EE9216-F411-4BAB-897B-D2E3D4AA3C70}" srcOrd="5" destOrd="0" parTransId="{FA231D2B-1989-4D30-A8FE-ABEC0F278957}" sibTransId="{BE80A37D-3C75-4FC8-9768-AAD4ADC8664A}"/>
    <dgm:cxn modelId="{695C3437-B6D5-4A02-9A52-6235B75DAD78}" type="presOf" srcId="{4868FBF0-B962-4582-A72B-278154B9E945}" destId="{23D22474-CEB0-42DF-80DC-860C340B6EDE}" srcOrd="0" destOrd="0" presId="urn:microsoft.com/office/officeart/2005/8/layout/cycle3"/>
    <dgm:cxn modelId="{A847204D-447F-4119-AEFB-C09D7C9FF581}" type="presOf" srcId="{C93BFA43-C0F0-4D8C-8530-4A21A2D3204E}" destId="{1695DC22-9A36-4B48-AEFF-7E4FDFC1713F}" srcOrd="0" destOrd="0" presId="urn:microsoft.com/office/officeart/2005/8/layout/cycle3"/>
    <dgm:cxn modelId="{5A1ABA56-5738-4EE1-B4FA-CA77FA3FD323}" type="presOf" srcId="{E92DDBA3-7A28-46DA-913C-765734FDD153}" destId="{03ED3239-7976-43C1-9470-0A426C83A8ED}" srcOrd="0" destOrd="0" presId="urn:microsoft.com/office/officeart/2005/8/layout/cycle3"/>
    <dgm:cxn modelId="{538F277C-9069-4465-AED4-8256388DC4EC}" type="presOf" srcId="{C7EE9216-F411-4BAB-897B-D2E3D4AA3C70}" destId="{74BED3F0-1F3F-4B93-9710-4F13C5417E70}" srcOrd="0" destOrd="0" presId="urn:microsoft.com/office/officeart/2005/8/layout/cycle3"/>
    <dgm:cxn modelId="{7AE24D85-6EBC-4169-9E2B-3D31F5DD533C}" srcId="{951541E1-7B97-47B2-AAEB-E683398741C4}" destId="{C93BFA43-C0F0-4D8C-8530-4A21A2D3204E}" srcOrd="1" destOrd="0" parTransId="{9765D9CD-EF3A-452D-9EA9-5487042B2018}" sibTransId="{14C6ACC0-9A20-4A31-9323-11A5312A8790}"/>
    <dgm:cxn modelId="{03E7EA8F-C6C9-4D96-85BC-5402EDBD62F6}" srcId="{951541E1-7B97-47B2-AAEB-E683398741C4}" destId="{4868FBF0-B962-4582-A72B-278154B9E945}" srcOrd="0" destOrd="0" parTransId="{FB260FCA-968B-4532-B7C0-C7E4458DAA50}" sibTransId="{9EFDDFF1-2279-486B-9F12-EA5F590C8C00}"/>
    <dgm:cxn modelId="{478D9695-F064-479E-8C0C-DB0FE0BF1555}" type="presOf" srcId="{951541E1-7B97-47B2-AAEB-E683398741C4}" destId="{06ACAF13-DB4A-4AC7-B59C-8813587D7FB0}" srcOrd="0" destOrd="0" presId="urn:microsoft.com/office/officeart/2005/8/layout/cycle3"/>
    <dgm:cxn modelId="{5045A0A2-5397-4998-A425-16F56E541EF0}" type="presOf" srcId="{FA237A2E-C526-4388-8C57-CACFFBE14482}" destId="{07166AA7-B419-46BE-8707-58768C01B0F0}" srcOrd="0" destOrd="0" presId="urn:microsoft.com/office/officeart/2005/8/layout/cycle3"/>
    <dgm:cxn modelId="{CAE0F8CE-9B0D-443D-A2DE-F50A01F0FBEC}" srcId="{951541E1-7B97-47B2-AAEB-E683398741C4}" destId="{26DB14CD-EFE5-45C5-BA9B-0741D9AB0491}" srcOrd="4" destOrd="0" parTransId="{12DAC2CD-BDDF-46C6-B789-4ADD0ABFB623}" sibTransId="{D2B9AB04-9D0E-4FE8-BD3C-D4052D46AA6F}"/>
    <dgm:cxn modelId="{BC2F50EA-991E-4C55-A67A-F74585DC2A48}" srcId="{951541E1-7B97-47B2-AAEB-E683398741C4}" destId="{FA237A2E-C526-4388-8C57-CACFFBE14482}" srcOrd="2" destOrd="0" parTransId="{BE914DF7-8329-4ABF-A71E-F5D40D6578C3}" sibTransId="{CF168877-46ED-4EF8-A595-769BD9638DF0}"/>
    <dgm:cxn modelId="{B134203A-8CD7-4AEE-8C34-D16C3B72E39F}" type="presParOf" srcId="{06ACAF13-DB4A-4AC7-B59C-8813587D7FB0}" destId="{05D1029E-D150-4D56-AE1D-271A75B45F0B}" srcOrd="0" destOrd="0" presId="urn:microsoft.com/office/officeart/2005/8/layout/cycle3"/>
    <dgm:cxn modelId="{DF5DE9A1-354C-4DAF-8007-E3231EF22A22}" type="presParOf" srcId="{05D1029E-D150-4D56-AE1D-271A75B45F0B}" destId="{23D22474-CEB0-42DF-80DC-860C340B6EDE}" srcOrd="0" destOrd="0" presId="urn:microsoft.com/office/officeart/2005/8/layout/cycle3"/>
    <dgm:cxn modelId="{D2D27E12-E79E-4974-B4E6-82E708FD2CF6}" type="presParOf" srcId="{05D1029E-D150-4D56-AE1D-271A75B45F0B}" destId="{EB0FECD4-874C-476B-A915-884DFE3F2D91}" srcOrd="1" destOrd="0" presId="urn:microsoft.com/office/officeart/2005/8/layout/cycle3"/>
    <dgm:cxn modelId="{3891FD09-5B9A-4EA7-85F4-0C4CC60468A6}" type="presParOf" srcId="{05D1029E-D150-4D56-AE1D-271A75B45F0B}" destId="{1695DC22-9A36-4B48-AEFF-7E4FDFC1713F}" srcOrd="2" destOrd="0" presId="urn:microsoft.com/office/officeart/2005/8/layout/cycle3"/>
    <dgm:cxn modelId="{34814005-F988-4DF7-8852-F947BF16762C}" type="presParOf" srcId="{05D1029E-D150-4D56-AE1D-271A75B45F0B}" destId="{07166AA7-B419-46BE-8707-58768C01B0F0}" srcOrd="3" destOrd="0" presId="urn:microsoft.com/office/officeart/2005/8/layout/cycle3"/>
    <dgm:cxn modelId="{7DE8C061-FA6F-4BEF-BD45-A61DE1996E82}" type="presParOf" srcId="{05D1029E-D150-4D56-AE1D-271A75B45F0B}" destId="{03ED3239-7976-43C1-9470-0A426C83A8ED}" srcOrd="4" destOrd="0" presId="urn:microsoft.com/office/officeart/2005/8/layout/cycle3"/>
    <dgm:cxn modelId="{9B6BB098-A6C6-4F58-A82E-06862989C526}" type="presParOf" srcId="{05D1029E-D150-4D56-AE1D-271A75B45F0B}" destId="{CB7BE2BC-AC16-42C7-9D95-B7BD321D88D7}" srcOrd="5" destOrd="0" presId="urn:microsoft.com/office/officeart/2005/8/layout/cycle3"/>
    <dgm:cxn modelId="{B9E68E4B-7C6B-46F1-A59F-48585F3BDAE7}" type="presParOf" srcId="{05D1029E-D150-4D56-AE1D-271A75B45F0B}" destId="{74BED3F0-1F3F-4B93-9710-4F13C5417E70}" srcOrd="6" destOrd="0" presId="urn:microsoft.com/office/officeart/2005/8/layout/cycle3"/>
  </dgm:cxnLst>
  <dgm:bg>
    <a:no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40933" y="-100911"/>
          <a:ext cx="7267426" cy="4909295"/>
        </a:xfrm>
        <a:prstGeom prst="circularArrow">
          <a:avLst>
            <a:gd name="adj1" fmla="val 5274"/>
            <a:gd name="adj2" fmla="val 312630"/>
            <a:gd name="adj3" fmla="val 13859409"/>
            <a:gd name="adj4" fmla="val 17346269"/>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950901" y="1619"/>
          <a:ext cx="2247491"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Detetar, Diagnosticar</a:t>
          </a:r>
        </a:p>
      </dsp:txBody>
      <dsp:txXfrm>
        <a:off x="3996937" y="47655"/>
        <a:ext cx="2155419" cy="850976"/>
      </dsp:txXfrm>
    </dsp:sp>
    <dsp:sp modelId="{1695DC22-9A36-4B48-AEFF-7E4FDFC1713F}">
      <dsp:nvSpPr>
        <dsp:cNvPr id="0" name=""/>
        <dsp:cNvSpPr/>
      </dsp:nvSpPr>
      <dsp:spPr>
        <a:xfrm>
          <a:off x="7001195"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Recolher</a:t>
          </a:r>
        </a:p>
      </dsp:txBody>
      <dsp:txXfrm>
        <a:off x="7047231" y="974944"/>
        <a:ext cx="1794024" cy="850976"/>
      </dsp:txXfrm>
    </dsp:sp>
    <dsp:sp modelId="{07166AA7-B419-46BE-8707-58768C01B0F0}">
      <dsp:nvSpPr>
        <dsp:cNvPr id="0" name=""/>
        <dsp:cNvSpPr/>
      </dsp:nvSpPr>
      <dsp:spPr>
        <a:xfrm>
          <a:off x="6940446" y="29860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86482" y="3032040"/>
        <a:ext cx="1794024" cy="850976"/>
      </dsp:txXfrm>
    </dsp:sp>
    <dsp:sp modelId="{03ED3239-7976-43C1-9470-0A426C83A8ED}">
      <dsp:nvSpPr>
        <dsp:cNvPr id="0" name=""/>
        <dsp:cNvSpPr/>
      </dsp:nvSpPr>
      <dsp:spPr>
        <a:xfrm>
          <a:off x="4202138" y="3986440"/>
          <a:ext cx="1878080"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a:solidFill>
                <a:schemeClr val="tx1"/>
              </a:solidFill>
              <a:latin typeface="+mn-lt"/>
            </a:rPr>
            <a:t>Interpretar</a:t>
          </a:r>
          <a:endParaRPr lang="en-US" sz="2800" b="1" kern="1200" dirty="0">
            <a:solidFill>
              <a:schemeClr val="tx1"/>
            </a:solidFill>
            <a:latin typeface="+mn-lt"/>
          </a:endParaRPr>
        </a:p>
      </dsp:txBody>
      <dsp:txXfrm>
        <a:off x="4248174" y="4032476"/>
        <a:ext cx="1786008" cy="850976"/>
      </dsp:txXfrm>
    </dsp:sp>
    <dsp:sp modelId="{CB7BE2BC-AC16-42C7-9D95-B7BD321D88D7}">
      <dsp:nvSpPr>
        <dsp:cNvPr id="0" name=""/>
        <dsp:cNvSpPr/>
      </dsp:nvSpPr>
      <dsp:spPr>
        <a:xfrm>
          <a:off x="733556"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79592" y="3074634"/>
        <a:ext cx="2633035" cy="850976"/>
      </dsp:txXfrm>
    </dsp:sp>
    <dsp:sp modelId="{74BED3F0-1F3F-4B93-9710-4F13C5417E70}">
      <dsp:nvSpPr>
        <dsp:cNvPr id="0" name=""/>
        <dsp:cNvSpPr/>
      </dsp:nvSpPr>
      <dsp:spPr>
        <a:xfrm>
          <a:off x="671196"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17232" y="974946"/>
        <a:ext cx="2127486" cy="85097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0082" y="-212333"/>
          <a:ext cx="7267426" cy="4909295"/>
        </a:xfrm>
        <a:prstGeom prst="circularArrow">
          <a:avLst>
            <a:gd name="adj1" fmla="val 5274"/>
            <a:gd name="adj2" fmla="val 312630"/>
            <a:gd name="adj3" fmla="val 13516107"/>
            <a:gd name="adj4" fmla="val 17557495"/>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761716" y="1619"/>
          <a:ext cx="258415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Detectar</a:t>
          </a:r>
          <a:r>
            <a:rPr lang="en-US" sz="2800" b="1" kern="1200" dirty="0">
              <a:solidFill>
                <a:schemeClr val="tx1"/>
              </a:solidFill>
              <a:latin typeface="+mn-lt"/>
            </a:rPr>
            <a:t>, </a:t>
          </a:r>
          <a:r>
            <a:rPr lang="en-US" sz="2800" b="1" kern="1200" dirty="0" err="1">
              <a:solidFill>
                <a:schemeClr val="tx1"/>
              </a:solidFill>
              <a:latin typeface="+mn-lt"/>
            </a:rPr>
            <a:t>diagnosticar</a:t>
          </a:r>
          <a:endParaRPr lang="en-US" sz="2800" b="1" kern="1200" dirty="0">
            <a:solidFill>
              <a:schemeClr val="tx1"/>
            </a:solidFill>
            <a:latin typeface="+mn-lt"/>
          </a:endParaRPr>
        </a:p>
      </dsp:txBody>
      <dsp:txXfrm>
        <a:off x="3807752" y="47655"/>
        <a:ext cx="2492087" cy="850976"/>
      </dsp:txXfrm>
    </dsp:sp>
    <dsp:sp modelId="{1695DC22-9A36-4B48-AEFF-7E4FDFC1713F}">
      <dsp:nvSpPr>
        <dsp:cNvPr id="0" name=""/>
        <dsp:cNvSpPr/>
      </dsp:nvSpPr>
      <dsp:spPr>
        <a:xfrm>
          <a:off x="6980344" y="928908"/>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26380" y="974944"/>
        <a:ext cx="1794024" cy="850976"/>
      </dsp:txXfrm>
    </dsp:sp>
    <dsp:sp modelId="{07166AA7-B419-46BE-8707-58768C01B0F0}">
      <dsp:nvSpPr>
        <dsp:cNvPr id="0" name=""/>
        <dsp:cNvSpPr/>
      </dsp:nvSpPr>
      <dsp:spPr>
        <a:xfrm>
          <a:off x="6877894" y="2986004"/>
          <a:ext cx="1969499"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23930" y="3032040"/>
        <a:ext cx="1877427" cy="850976"/>
      </dsp:txXfrm>
    </dsp:sp>
    <dsp:sp modelId="{03ED3239-7976-43C1-9470-0A426C83A8ED}">
      <dsp:nvSpPr>
        <dsp:cNvPr id="0" name=""/>
        <dsp:cNvSpPr/>
      </dsp:nvSpPr>
      <dsp:spPr>
        <a:xfrm>
          <a:off x="4073431" y="3986440"/>
          <a:ext cx="209379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19467" y="4032476"/>
        <a:ext cx="2001721" cy="850976"/>
      </dsp:txXfrm>
    </dsp:sp>
    <dsp:sp modelId="{CB7BE2BC-AC16-42C7-9D95-B7BD321D88D7}">
      <dsp:nvSpPr>
        <dsp:cNvPr id="0" name=""/>
        <dsp:cNvSpPr/>
      </dsp:nvSpPr>
      <dsp:spPr>
        <a:xfrm>
          <a:off x="712705" y="3028598"/>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58741" y="3074634"/>
        <a:ext cx="2633035" cy="850976"/>
      </dsp:txXfrm>
    </dsp:sp>
    <dsp:sp modelId="{74BED3F0-1F3F-4B93-9710-4F13C5417E70}">
      <dsp:nvSpPr>
        <dsp:cNvPr id="0" name=""/>
        <dsp:cNvSpPr/>
      </dsp:nvSpPr>
      <dsp:spPr>
        <a:xfrm>
          <a:off x="650345" y="928910"/>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696381" y="974946"/>
        <a:ext cx="2127486" cy="85097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0FECD4-874C-476B-A915-884DFE3F2D91}">
      <dsp:nvSpPr>
        <dsp:cNvPr id="0" name=""/>
        <dsp:cNvSpPr/>
      </dsp:nvSpPr>
      <dsp:spPr>
        <a:xfrm>
          <a:off x="1428089" y="-99646"/>
          <a:ext cx="7267426" cy="4909295"/>
        </a:xfrm>
        <a:prstGeom prst="circularArrow">
          <a:avLst>
            <a:gd name="adj1" fmla="val 5274"/>
            <a:gd name="adj2" fmla="val 312630"/>
            <a:gd name="adj3" fmla="val 13719622"/>
            <a:gd name="adj4" fmla="val 17431383"/>
            <a:gd name="adj5" fmla="val 5477"/>
          </a:avLst>
        </a:prstGeom>
        <a:solidFill>
          <a:srgbClr val="00943B"/>
        </a:solidFill>
        <a:ln>
          <a:noFill/>
        </a:ln>
        <a:effectLst/>
      </dsp:spPr>
      <dsp:style>
        <a:lnRef idx="0">
          <a:scrgbClr r="0" g="0" b="0"/>
        </a:lnRef>
        <a:fillRef idx="1">
          <a:scrgbClr r="0" g="0" b="0"/>
        </a:fillRef>
        <a:effectRef idx="0">
          <a:scrgbClr r="0" g="0" b="0"/>
        </a:effectRef>
        <a:fontRef idx="minor"/>
      </dsp:style>
    </dsp:sp>
    <dsp:sp modelId="{23D22474-CEB0-42DF-80DC-860C340B6EDE}">
      <dsp:nvSpPr>
        <dsp:cNvPr id="0" name=""/>
        <dsp:cNvSpPr/>
      </dsp:nvSpPr>
      <dsp:spPr>
        <a:xfrm>
          <a:off x="3868374" y="-43075"/>
          <a:ext cx="2386855" cy="1121831"/>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066800">
            <a:lnSpc>
              <a:spcPct val="90000"/>
            </a:lnSpc>
            <a:spcBef>
              <a:spcPct val="0"/>
            </a:spcBef>
            <a:spcAft>
              <a:spcPct val="35000"/>
            </a:spcAft>
            <a:buNone/>
          </a:pPr>
          <a:r>
            <a:rPr lang="en-US" sz="2400" b="1" kern="1200" dirty="0" err="1">
              <a:solidFill>
                <a:schemeClr val="tx1"/>
              </a:solidFill>
              <a:latin typeface="+mn-lt"/>
            </a:rPr>
            <a:t>Detectar</a:t>
          </a:r>
          <a:r>
            <a:rPr lang="en-US" sz="2400" b="1" kern="1200" dirty="0">
              <a:solidFill>
                <a:schemeClr val="tx1"/>
              </a:solidFill>
              <a:latin typeface="+mn-lt"/>
            </a:rPr>
            <a:t>, </a:t>
          </a:r>
          <a:r>
            <a:rPr lang="en-US" sz="2400" b="1" kern="1200" dirty="0" err="1">
              <a:solidFill>
                <a:schemeClr val="tx1"/>
              </a:solidFill>
              <a:latin typeface="+mn-lt"/>
            </a:rPr>
            <a:t>diagnosticar</a:t>
          </a:r>
          <a:endParaRPr lang="en-US" sz="2400" b="1" kern="1200" dirty="0">
            <a:solidFill>
              <a:schemeClr val="tx1"/>
            </a:solidFill>
            <a:latin typeface="+mn-lt"/>
          </a:endParaRPr>
        </a:p>
      </dsp:txBody>
      <dsp:txXfrm>
        <a:off x="3923137" y="11688"/>
        <a:ext cx="2277329" cy="1012305"/>
      </dsp:txXfrm>
    </dsp:sp>
    <dsp:sp modelId="{1695DC22-9A36-4B48-AEFF-7E4FDFC1713F}">
      <dsp:nvSpPr>
        <dsp:cNvPr id="0" name=""/>
        <dsp:cNvSpPr/>
      </dsp:nvSpPr>
      <dsp:spPr>
        <a:xfrm>
          <a:off x="6988351" y="973604"/>
          <a:ext cx="1886096"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Coletar</a:t>
          </a:r>
          <a:endParaRPr lang="en-US" sz="2800" b="1" kern="1200" dirty="0">
            <a:solidFill>
              <a:schemeClr val="tx1"/>
            </a:solidFill>
            <a:latin typeface="+mn-lt"/>
          </a:endParaRPr>
        </a:p>
      </dsp:txBody>
      <dsp:txXfrm>
        <a:off x="7034387" y="1019640"/>
        <a:ext cx="1794024" cy="850976"/>
      </dsp:txXfrm>
    </dsp:sp>
    <dsp:sp modelId="{07166AA7-B419-46BE-8707-58768C01B0F0}">
      <dsp:nvSpPr>
        <dsp:cNvPr id="0" name=""/>
        <dsp:cNvSpPr/>
      </dsp:nvSpPr>
      <dsp:spPr>
        <a:xfrm>
          <a:off x="6901913" y="3030699"/>
          <a:ext cx="1937473"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Compilar, analisar</a:t>
          </a:r>
        </a:p>
      </dsp:txBody>
      <dsp:txXfrm>
        <a:off x="6947949" y="3076735"/>
        <a:ext cx="1845401" cy="850976"/>
      </dsp:txXfrm>
    </dsp:sp>
    <dsp:sp modelId="{03ED3239-7976-43C1-9470-0A426C83A8ED}">
      <dsp:nvSpPr>
        <dsp:cNvPr id="0" name=""/>
        <dsp:cNvSpPr/>
      </dsp:nvSpPr>
      <dsp:spPr>
        <a:xfrm>
          <a:off x="4060728" y="4029516"/>
          <a:ext cx="2135212"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err="1">
              <a:solidFill>
                <a:schemeClr val="tx1"/>
              </a:solidFill>
              <a:latin typeface="+mn-lt"/>
            </a:rPr>
            <a:t>Interpretar</a:t>
          </a:r>
          <a:endParaRPr lang="en-US" sz="2800" b="1" kern="1200" dirty="0">
            <a:solidFill>
              <a:schemeClr val="tx1"/>
            </a:solidFill>
            <a:latin typeface="+mn-lt"/>
          </a:endParaRPr>
        </a:p>
      </dsp:txBody>
      <dsp:txXfrm>
        <a:off x="4106764" y="4075552"/>
        <a:ext cx="2043140" cy="850976"/>
      </dsp:txXfrm>
    </dsp:sp>
    <dsp:sp modelId="{CB7BE2BC-AC16-42C7-9D95-B7BD321D88D7}">
      <dsp:nvSpPr>
        <dsp:cNvPr id="0" name=""/>
        <dsp:cNvSpPr/>
      </dsp:nvSpPr>
      <dsp:spPr>
        <a:xfrm>
          <a:off x="720712" y="3073293"/>
          <a:ext cx="2725107"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Comunicar</a:t>
          </a:r>
        </a:p>
      </dsp:txBody>
      <dsp:txXfrm>
        <a:off x="766748" y="3119329"/>
        <a:ext cx="2633035" cy="850976"/>
      </dsp:txXfrm>
    </dsp:sp>
    <dsp:sp modelId="{74BED3F0-1F3F-4B93-9710-4F13C5417E70}">
      <dsp:nvSpPr>
        <dsp:cNvPr id="0" name=""/>
        <dsp:cNvSpPr/>
      </dsp:nvSpPr>
      <dsp:spPr>
        <a:xfrm>
          <a:off x="658351" y="973606"/>
          <a:ext cx="2219558" cy="943048"/>
        </a:xfrm>
        <a:prstGeom prst="roundRect">
          <a:avLst/>
        </a:prstGeom>
        <a:solidFill>
          <a:schemeClr val="bg1"/>
        </a:solidFill>
        <a:ln w="28575" cap="flat" cmpd="sng" algn="ctr">
          <a:solidFill>
            <a:schemeClr val="tx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ct val="35000"/>
            </a:spcAft>
            <a:buNone/>
          </a:pPr>
          <a:r>
            <a:rPr lang="en-US" sz="2800" b="1" kern="1200" dirty="0">
              <a:solidFill>
                <a:schemeClr val="tx1"/>
              </a:solidFill>
              <a:latin typeface="+mn-lt"/>
            </a:rPr>
            <a:t>Tomar medidas</a:t>
          </a:r>
        </a:p>
      </dsp:txBody>
      <dsp:txXfrm>
        <a:off x="704387" y="1019642"/>
        <a:ext cx="2127486" cy="85097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2.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3.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4.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5.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layout6.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sz="quarter" idx="1"/>
          </p:nvPr>
        </p:nvSpPr>
        <p:spPr>
          <a:xfrm>
            <a:off x="4143587" y="0"/>
            <a:ext cx="3169920" cy="480060"/>
          </a:xfrm>
          <a:prstGeom prst="rect">
            <a:avLst/>
          </a:prstGeom>
        </p:spPr>
        <p:txBody>
          <a:bodyPr vert="horz" lIns="96653" tIns="48327" rIns="96653" bIns="48327" rtlCol="0"/>
          <a:lstStyle>
            <a:lvl1pPr algn="r">
              <a:defRPr sz="1200"/>
            </a:lvl1pPr>
          </a:lstStyle>
          <a:p>
            <a:fld id="{33D849EF-FCA9-404F-9469-680990089EB8}" type="datetimeFigureOut">
              <a:rPr lang="en-US" smtClean="0"/>
              <a:pPr/>
              <a:t>1/6/2026</a:t>
            </a:fld>
            <a:endParaRPr lang="en-US"/>
          </a:p>
        </p:txBody>
      </p:sp>
      <p:sp>
        <p:nvSpPr>
          <p:cNvPr id="4" name="Footer Placeholder 3"/>
          <p:cNvSpPr>
            <a:spLocks noGrp="1"/>
          </p:cNvSpPr>
          <p:nvPr>
            <p:ph type="ftr" sz="quarter" idx="2"/>
          </p:nvPr>
        </p:nvSpPr>
        <p:spPr>
          <a:xfrm>
            <a:off x="0" y="9119474"/>
            <a:ext cx="4375574" cy="480060"/>
          </a:xfrm>
          <a:prstGeom prst="rect">
            <a:avLst/>
          </a:prstGeom>
        </p:spPr>
        <p:txBody>
          <a:bodyPr vert="horz" lIns="96653" tIns="48327" rIns="96653" bIns="48327" rtlCol="0" anchor="b"/>
          <a:lstStyle>
            <a:lvl1pPr algn="l">
              <a:defRPr sz="1200"/>
            </a:lvl1pPr>
          </a:lstStyle>
          <a:p>
            <a:endParaRPr lang="en-US"/>
          </a:p>
          <a:p>
            <a:r>
              <a:rPr lang="en-US"/>
              <a:t>FETPF2.0_f01_1.01_Intro_FETPF_Surv_PPT_2020-02.pptx</a:t>
            </a:r>
          </a:p>
        </p:txBody>
      </p:sp>
      <p:sp>
        <p:nvSpPr>
          <p:cNvPr id="5" name="Slide Number Placeholder 4"/>
          <p:cNvSpPr>
            <a:spLocks noGrp="1"/>
          </p:cNvSpPr>
          <p:nvPr>
            <p:ph type="sldNum" sz="quarter" idx="3"/>
          </p:nvPr>
        </p:nvSpPr>
        <p:spPr>
          <a:xfrm>
            <a:off x="6285653" y="9119474"/>
            <a:ext cx="1027854" cy="480060"/>
          </a:xfrm>
          <a:prstGeom prst="rect">
            <a:avLst/>
          </a:prstGeom>
        </p:spPr>
        <p:txBody>
          <a:bodyPr vert="horz" lIns="96653" tIns="48327" rIns="96653" bIns="48327" rtlCol="0" anchor="b"/>
          <a:lstStyle>
            <a:lvl1pPr algn="r">
              <a:defRPr sz="1200"/>
            </a:lvl1pPr>
          </a:lstStyle>
          <a:p>
            <a:fld id="{6FF527BD-D5FC-E442-8C9A-BA2CD7597EEF}" type="slidenum">
              <a:rPr lang="en-US" smtClean="0"/>
              <a:pPr/>
              <a:t>‹#›</a:t>
            </a:fld>
            <a:endParaRPr lang="en-US"/>
          </a:p>
        </p:txBody>
      </p:sp>
    </p:spTree>
    <p:extLst>
      <p:ext uri="{BB962C8B-B14F-4D97-AF65-F5344CB8AC3E}">
        <p14:creationId xmlns:p14="http://schemas.microsoft.com/office/powerpoint/2010/main" val="462856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53" tIns="48327" rIns="96653" bIns="48327" rtlCol="0"/>
          <a:lstStyle>
            <a:lvl1pPr algn="l">
              <a:defRPr sz="1200"/>
            </a:lvl1pPr>
          </a:lstStyle>
          <a:p>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53" tIns="48327" rIns="96653" bIns="48327" rtlCol="0"/>
          <a:lstStyle>
            <a:lvl1pPr algn="r">
              <a:defRPr sz="1200"/>
            </a:lvl1pPr>
          </a:lstStyle>
          <a:p>
            <a:fld id="{4CC05E50-762A-4E84-B6FD-0D35300143AA}" type="datetimeFigureOut">
              <a:rPr lang="en-US" smtClean="0"/>
              <a:t>1/6/2026</a:t>
            </a:fld>
            <a:endParaRPr lang="en-US"/>
          </a:p>
        </p:txBody>
      </p:sp>
      <p:sp>
        <p:nvSpPr>
          <p:cNvPr id="4" name="Slide Image Placeholder 3"/>
          <p:cNvSpPr>
            <a:spLocks noGrp="1" noRot="1" noChangeAspect="1"/>
          </p:cNvSpPr>
          <p:nvPr>
            <p:ph type="sldImg" idx="2"/>
          </p:nvPr>
        </p:nvSpPr>
        <p:spPr>
          <a:xfrm>
            <a:off x="457200" y="719138"/>
            <a:ext cx="6400800" cy="3600450"/>
          </a:xfrm>
          <a:prstGeom prst="rect">
            <a:avLst/>
          </a:prstGeom>
          <a:noFill/>
          <a:ln w="12700">
            <a:solidFill>
              <a:prstClr val="black"/>
            </a:solidFill>
          </a:ln>
        </p:spPr>
        <p:txBody>
          <a:bodyPr vert="horz" lIns="96653" tIns="48327" rIns="96653" bIns="48327" rtlCol="0" anchor="ctr"/>
          <a:lstStyle/>
          <a:p>
            <a:endParaRPr lang="en-US"/>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53" tIns="48327" rIns="96653" bIns="48327" rtlCol="0"/>
          <a:lstStyle/>
          <a:p>
            <a:pPr lvl="0"/>
            <a:r>
              <a:rPr lang="en-US"/>
              <a:t>Clique para editar os estilos de texto principal</a:t>
            </a:r>
          </a:p>
          <a:p>
            <a:pPr lvl="1"/>
            <a:r>
              <a:rPr lang="en-US"/>
              <a:t>Segundo nível</a:t>
            </a:r>
          </a:p>
          <a:p>
            <a:pPr lvl="2"/>
            <a:r>
              <a:rPr lang="en-US"/>
              <a:t>Terceiro nível</a:t>
            </a:r>
          </a:p>
          <a:p>
            <a:pPr lvl="3"/>
            <a:r>
              <a:rPr lang="en-US"/>
              <a:t>Quarto nível</a:t>
            </a:r>
          </a:p>
          <a:p>
            <a:pPr lvl="4"/>
            <a:r>
              <a:rPr lang="en-US"/>
              <a:t>Quinto nível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53" tIns="48327" rIns="96653" bIns="48327" rtlCol="0" anchor="b"/>
          <a:lstStyle>
            <a:lvl1pPr algn="l">
              <a:defRPr sz="1200"/>
            </a:lvl1pPr>
          </a:lstStyle>
          <a:p>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53" tIns="48327" rIns="96653" bIns="48327" rtlCol="0" anchor="b"/>
          <a:lstStyle>
            <a:lvl1pPr algn="r">
              <a:defRPr sz="1200"/>
            </a:lvl1pPr>
          </a:lstStyle>
          <a:p>
            <a:fld id="{2EB32458-B0FD-4E0D-A69A-149897CA0BBB}" type="slidenum">
              <a:rPr lang="en-US" smtClean="0"/>
              <a:t>‹#›</a:t>
            </a:fld>
            <a:endParaRPr lang="en-US"/>
          </a:p>
        </p:txBody>
      </p:sp>
    </p:spTree>
    <p:extLst>
      <p:ext uri="{BB962C8B-B14F-4D97-AF65-F5344CB8AC3E}">
        <p14:creationId xmlns:p14="http://schemas.microsoft.com/office/powerpoint/2010/main" val="357062541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j-lt"/>
        <a:ea typeface="+mn-ea"/>
        <a:cs typeface="+mn-cs"/>
      </a:defRPr>
    </a:lvl1pPr>
    <a:lvl2pPr marL="457200" algn="l" defTabSz="914400" rtl="0" eaLnBrk="1" latinLnBrk="0" hangingPunct="1">
      <a:defRPr sz="1200" kern="1200">
        <a:solidFill>
          <a:schemeClr val="tx1"/>
        </a:solidFill>
        <a:latin typeface="+mj-lt"/>
        <a:ea typeface="+mn-ea"/>
        <a:cs typeface="+mn-cs"/>
      </a:defRPr>
    </a:lvl2pPr>
    <a:lvl3pPr marL="914400" algn="l" defTabSz="914400" rtl="0" eaLnBrk="1" latinLnBrk="0" hangingPunct="1">
      <a:defRPr sz="1200" kern="1200">
        <a:solidFill>
          <a:schemeClr val="tx1"/>
        </a:solidFill>
        <a:latin typeface="+mj-lt"/>
        <a:ea typeface="+mn-ea"/>
        <a:cs typeface="+mn-cs"/>
      </a:defRPr>
    </a:lvl3pPr>
    <a:lvl4pPr marL="1371600" algn="l" defTabSz="914400" rtl="0" eaLnBrk="1" latinLnBrk="0" hangingPunct="1">
      <a:defRPr sz="1200" kern="1200">
        <a:solidFill>
          <a:schemeClr val="tx1"/>
        </a:solidFill>
        <a:latin typeface="+mj-lt"/>
        <a:ea typeface="+mn-ea"/>
        <a:cs typeface="+mn-cs"/>
      </a:defRPr>
    </a:lvl4pPr>
    <a:lvl5pPr marL="1828800" algn="l" defTabSz="914400" rtl="0" eaLnBrk="1" latinLnBrk="0" hangingPunct="1">
      <a:defRPr sz="1200" kern="1200">
        <a:solidFill>
          <a:schemeClr val="tx1"/>
        </a:solidFill>
        <a:latin typeface="+mj-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pt-BR" sz="1200" b="1" noProof="0" dirty="0">
                <a:latin typeface="Arial" panose="020B0604020202020204" pitchFamily="34" charset="0"/>
                <a:cs typeface="Arial" panose="020B0604020202020204" pitchFamily="34" charset="0"/>
              </a:rPr>
              <a:t>Notas do instrutor: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1" noProof="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v"/>
              <a:tabLst/>
              <a:defRPr/>
            </a:pPr>
            <a:r>
              <a:rPr lang="pt-BR" sz="1200" b="0" i="1" noProof="0" dirty="0">
                <a:solidFill>
                  <a:srgbClr val="111111"/>
                </a:solidFill>
                <a:effectLst/>
                <a:latin typeface="Arial" panose="020B0604020202020204" pitchFamily="34" charset="0"/>
                <a:cs typeface="Arial" panose="020B0604020202020204" pitchFamily="34" charset="0"/>
              </a:rPr>
              <a:t>Sinta-se à vontade para modificar esta apresentação conforme necessário para se adequar ao seu contexto local. Se forem feitas modificações, indique:</a:t>
            </a:r>
            <a:r>
              <a:rPr lang="pt-BR" sz="1200" b="1" i="1" noProof="0" dirty="0">
                <a:solidFill>
                  <a:srgbClr val="111111"/>
                </a:solidFill>
                <a:effectLst/>
                <a:latin typeface="Arial" panose="020B0604020202020204" pitchFamily="34" charset="0"/>
                <a:cs typeface="Arial" panose="020B0604020202020204" pitchFamily="34" charset="0"/>
              </a:rPr>
              <a:t> "Esta apresentação foi modificada em parte da versão original do CDC" </a:t>
            </a:r>
            <a:r>
              <a:rPr lang="pt-BR" sz="1200" b="0" i="1" noProof="0" dirty="0">
                <a:solidFill>
                  <a:srgbClr val="111111"/>
                </a:solidFill>
                <a:effectLst/>
                <a:latin typeface="Arial" panose="020B0604020202020204" pitchFamily="34" charset="0"/>
                <a:cs typeface="Arial" panose="020B0604020202020204" pitchFamily="34" charset="0"/>
              </a:rPr>
              <a:t>neste slide.</a:t>
            </a:r>
            <a:endParaRPr lang="pt-BR" sz="1200" b="0" i="1" noProof="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lang="pt-BR" b="1" u="sng" noProof="0" dirty="0">
              <a:latin typeface="Arial" panose="020B0604020202020204" pitchFamily="34" charset="0"/>
              <a:cs typeface="Arial" panose="020B0604020202020204" pitchFamily="34" charset="0"/>
            </a:endParaRP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b="0" u="none" noProof="0" dirty="0">
                <a:latin typeface="Arial" panose="020B0604020202020204" pitchFamily="34" charset="0"/>
                <a:cs typeface="Arial" panose="020B0604020202020204" pitchFamily="34" charset="0"/>
              </a:rPr>
              <a:t>Esta </a:t>
            </a:r>
            <a:r>
              <a:rPr lang="pt-BR" sz="1200" b="0" noProof="0" dirty="0">
                <a:latin typeface="Arial" panose="020B0604020202020204" pitchFamily="34" charset="0"/>
                <a:ea typeface="Times New Roman" panose="02020603050405020304" pitchFamily="18" charset="0"/>
                <a:cs typeface="Arial" panose="020B0604020202020204" pitchFamily="34" charset="0"/>
              </a:rPr>
              <a:t>lição centra-se </a:t>
            </a:r>
            <a:r>
              <a:rPr lang="pt-BR" sz="1200" noProof="0" dirty="0">
                <a:latin typeface="Arial" panose="020B0604020202020204" pitchFamily="34" charset="0"/>
                <a:ea typeface="Times New Roman" panose="02020603050405020304" pitchFamily="18" charset="0"/>
                <a:cs typeface="Arial" panose="020B0604020202020204" pitchFamily="34" charset="0"/>
              </a:rPr>
              <a:t>nos princípios básicos da vigilância da saúde pública e numa introdução ao One Health.</a:t>
            </a:r>
          </a:p>
          <a:p>
            <a:endParaRPr lang="en-US" dirty="0"/>
          </a:p>
        </p:txBody>
      </p:sp>
      <p:sp>
        <p:nvSpPr>
          <p:cNvPr id="4" name="Slide Number Placeholder 3"/>
          <p:cNvSpPr>
            <a:spLocks noGrp="1"/>
          </p:cNvSpPr>
          <p:nvPr>
            <p:ph type="sldNum" sz="quarter" idx="5"/>
          </p:nvPr>
        </p:nvSpPr>
        <p:spPr/>
        <p:txBody>
          <a:bodyPr/>
          <a:lstStyle/>
          <a:p>
            <a:fld id="{064EA7F3-87C3-4B9C-A326-5DF204C82D74}" type="slidenum">
              <a:rPr lang="en-US" smtClean="0"/>
              <a:t>1</a:t>
            </a:fld>
            <a:endParaRPr lang="en-US"/>
          </a:p>
        </p:txBody>
      </p:sp>
    </p:spTree>
    <p:extLst>
      <p:ext uri="{BB962C8B-B14F-4D97-AF65-F5344CB8AC3E}">
        <p14:creationId xmlns:p14="http://schemas.microsoft.com/office/powerpoint/2010/main" val="1194615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45"/>
              </a:spcAft>
            </a:pPr>
            <a:r>
              <a:rPr lang="en-US" sz="1200" b="1" i="0" dirty="0">
                <a:latin typeface="Arial" panose="020B0604020202020204" pitchFamily="34" charset="0"/>
                <a:ea typeface="Times New Roman" panose="02020603050405020304" pitchFamily="18" charset="0"/>
                <a:cs typeface="Arial" panose="020B0604020202020204" pitchFamily="34" charset="0"/>
              </a:rPr>
              <a:t>Notas do instrutor: </a:t>
            </a:r>
          </a:p>
          <a:p>
            <a:pPr>
              <a:lnSpc>
                <a:spcPct val="115000"/>
              </a:lnSpc>
              <a:spcAft>
                <a:spcPts val="1245"/>
              </a:spcAft>
            </a:pPr>
            <a:endParaRPr lang="pt-BR" sz="1200" b="1" i="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v"/>
            </a:pPr>
            <a:r>
              <a:rPr lang="pt-BR" sz="1200" b="1" i="1" noProof="0" dirty="0">
                <a:latin typeface="Arial" panose="020B0604020202020204" pitchFamily="34" charset="0"/>
                <a:ea typeface="Times New Roman" panose="02020603050405020304" pitchFamily="18" charset="0"/>
                <a:cs typeface="Arial" panose="020B0604020202020204" pitchFamily="34" charset="0"/>
              </a:rPr>
              <a:t>Se estiver num país da SEARO, WPRO ou EMRO, substitua estas informações pelas informações da sua região.</a:t>
            </a:r>
          </a:p>
          <a:p>
            <a:pPr>
              <a:lnSpc>
                <a:spcPct val="115000"/>
              </a:lnSpc>
              <a:spcAft>
                <a:spcPts val="1245"/>
              </a:spcAft>
            </a:pPr>
            <a:endParaRPr lang="pt-BR" sz="1200" i="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i="0" noProof="0" dirty="0">
                <a:latin typeface="Arial" panose="020B0604020202020204" pitchFamily="34" charset="0"/>
                <a:ea typeface="Times New Roman" panose="02020603050405020304" pitchFamily="18" charset="0"/>
                <a:cs typeface="Arial" panose="020B0604020202020204" pitchFamily="34" charset="0"/>
              </a:rPr>
              <a:t>As diretrizes técnicas IDSR descrevem o que é necessário estabelecer a cada nível do sistema de saúde para detetar e responder a doenças, estados e eventos de saúde pública. As diretrizes recomendam limiares de ação para doenças prioritárias, eventos e condições de saúde pública, e para responder a alertas. Foi desenvolvido um pacote de formação para fornecer aos Estados-Membros os conhecimentos adequados para a utilização de dados para detetar e responder com o objetivo de reduzir o peso da doença, da morte e da incapacidade nas comunidades. </a:t>
            </a:r>
            <a:endParaRPr lang="pt-BR" i="0" noProof="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2EB32458-B0FD-4E0D-A69A-149897CA0BBB}" type="slidenum">
              <a:rPr lang="en-US" smtClean="0"/>
              <a:t>10</a:t>
            </a:fld>
            <a:endParaRPr lang="en-US"/>
          </a:p>
        </p:txBody>
      </p:sp>
    </p:spTree>
    <p:extLst>
      <p:ext uri="{BB962C8B-B14F-4D97-AF65-F5344CB8AC3E}">
        <p14:creationId xmlns:p14="http://schemas.microsoft.com/office/powerpoint/2010/main" val="237193045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45"/>
              </a:spcAft>
            </a:pPr>
            <a:r>
              <a:rPr lang="en-US" sz="1200" b="1" dirty="0">
                <a:latin typeface="Arial" panose="020B0604020202020204" pitchFamily="34" charset="0"/>
                <a:ea typeface="Calibri" panose="020F0502020204030204" pitchFamily="34" charset="0"/>
                <a:cs typeface="Arial" panose="020B0604020202020204" pitchFamily="34" charset="0"/>
              </a:rPr>
              <a:t>Notas do instrutor:</a:t>
            </a:r>
          </a:p>
          <a:p>
            <a:pPr>
              <a:lnSpc>
                <a:spcPct val="115000"/>
              </a:lnSpc>
              <a:spcAft>
                <a:spcPts val="1245"/>
              </a:spcAft>
            </a:pPr>
            <a:endParaRPr lang="en-US" sz="1200" b="1"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en-US" sz="1200" b="1" i="0" u="sng" strike="noStrike" cap="none" dirty="0">
                <a:solidFill>
                  <a:srgbClr val="000000"/>
                </a:solidFill>
                <a:latin typeface="Arial" panose="020B0604020202020204" pitchFamily="34" charset="0"/>
                <a:ea typeface="Calibri"/>
                <a:cs typeface="Arial" panose="020B0604020202020204" pitchFamily="34" charset="0"/>
                <a:sym typeface="Calibri"/>
              </a:rPr>
              <a:t>Dizer:</a:t>
            </a:r>
            <a:r>
              <a:rPr lang="en-US" sz="1200" b="1" i="0" u="none" strike="noStrike" cap="none" dirty="0">
                <a:solidFill>
                  <a:srgbClr val="000000"/>
                </a:solidFill>
                <a:latin typeface="Arial" panose="020B0604020202020204" pitchFamily="34" charset="0"/>
                <a:ea typeface="Calibri"/>
                <a:cs typeface="Arial" panose="020B0604020202020204" pitchFamily="34" charset="0"/>
                <a:sym typeface="Calibri"/>
              </a:rPr>
              <a:t> </a:t>
            </a:r>
            <a:r>
              <a:rPr lang="en-US" sz="1200" dirty="0">
                <a:latin typeface="Arial" panose="020B0604020202020204" pitchFamily="34" charset="0"/>
                <a:ea typeface="Calibri" panose="020F0502020204030204" pitchFamily="34" charset="0"/>
                <a:cs typeface="Arial" panose="020B0604020202020204" pitchFamily="34" charset="0"/>
              </a:rPr>
              <a:t>As leis e os regulamentos desenvolvidos pelo governo designam quem deve notificar o quê, como e quando.  A notificação de casos ou surtos pode ser feita por um prestador de cuidados de saúde primários ou por um estabelecimento de saúde. Do ponto de vista </a:t>
            </a:r>
            <a:r>
              <a:rPr lang="pt-BR" sz="1200" noProof="0" dirty="0">
                <a:latin typeface="Arial" panose="020B0604020202020204" pitchFamily="34" charset="0"/>
                <a:ea typeface="Calibri" panose="020F0502020204030204" pitchFamily="34" charset="0"/>
                <a:cs typeface="Arial" panose="020B0604020202020204" pitchFamily="34" charset="0"/>
              </a:rPr>
              <a:t>veterinário, a notificação pode vir de funcionários da saúde animal, proprietários de uma quinta ou rancho, clínicas veterinárias ou instalações zoológicas. A notificação também pode ser iniciada por laboratórios.  </a:t>
            </a:r>
            <a:r>
              <a:rPr lang="pt-BR" sz="1200" noProof="0" dirty="0">
                <a:solidFill>
                  <a:srgbClr val="000000"/>
                </a:solidFill>
                <a:latin typeface="Arial" panose="020B0604020202020204" pitchFamily="34" charset="0"/>
                <a:ea typeface="MS PGothic"/>
                <a:cs typeface="Arial" panose="020B0604020202020204" pitchFamily="34" charset="0"/>
              </a:rPr>
              <a:t>As agências locais de saúde </a:t>
            </a:r>
            <a:r>
              <a:rPr lang="pt-BR" noProof="0" dirty="0">
                <a:solidFill>
                  <a:srgbClr val="000000"/>
                </a:solidFill>
                <a:latin typeface="Arial" panose="020B0604020202020204" pitchFamily="34" charset="0"/>
                <a:ea typeface="MS PGothic"/>
                <a:cs typeface="Arial" panose="020B0604020202020204" pitchFamily="34" charset="0"/>
              </a:rPr>
              <a:t>humana, animal </a:t>
            </a:r>
            <a:r>
              <a:rPr lang="pt-BR" sz="1200" noProof="0" dirty="0">
                <a:solidFill>
                  <a:srgbClr val="000000"/>
                </a:solidFill>
                <a:latin typeface="Arial" panose="020B0604020202020204" pitchFamily="34" charset="0"/>
                <a:ea typeface="MS PGothic"/>
                <a:cs typeface="Arial" panose="020B0604020202020204" pitchFamily="34" charset="0"/>
              </a:rPr>
              <a:t>e </a:t>
            </a:r>
            <a:r>
              <a:rPr lang="pt-BR" noProof="0" dirty="0">
                <a:solidFill>
                  <a:srgbClr val="000000"/>
                </a:solidFill>
                <a:latin typeface="Arial" panose="020B0604020202020204" pitchFamily="34" charset="0"/>
                <a:ea typeface="MS PGothic"/>
                <a:cs typeface="Arial" panose="020B0604020202020204" pitchFamily="34" charset="0"/>
              </a:rPr>
              <a:t>ambiental </a:t>
            </a:r>
            <a:r>
              <a:rPr lang="pt-BR" sz="1200" noProof="0" dirty="0">
                <a:solidFill>
                  <a:srgbClr val="000000"/>
                </a:solidFill>
                <a:latin typeface="Arial" panose="020B0604020202020204" pitchFamily="34" charset="0"/>
                <a:ea typeface="MS PGothic"/>
                <a:cs typeface="Arial" panose="020B0604020202020204" pitchFamily="34" charset="0"/>
              </a:rPr>
              <a:t>são normalmente responsáveis pela </a:t>
            </a:r>
            <a:r>
              <a:rPr lang="pt-BR" noProof="0" dirty="0">
                <a:solidFill>
                  <a:srgbClr val="000000"/>
                </a:solidFill>
                <a:latin typeface="Arial" panose="020B0604020202020204" pitchFamily="34" charset="0"/>
                <a:ea typeface="MS PGothic"/>
                <a:cs typeface="Arial" panose="020B0604020202020204" pitchFamily="34" charset="0"/>
              </a:rPr>
              <a:t>investigação de casos e eventos e </a:t>
            </a:r>
            <a:r>
              <a:rPr lang="pt-BR" sz="1200" noProof="0" dirty="0">
                <a:solidFill>
                  <a:srgbClr val="000000"/>
                </a:solidFill>
                <a:latin typeface="Arial" panose="020B0604020202020204" pitchFamily="34" charset="0"/>
                <a:ea typeface="MS PGothic"/>
                <a:cs typeface="Arial" panose="020B0604020202020204" pitchFamily="34" charset="0"/>
              </a:rPr>
              <a:t>pela </a:t>
            </a:r>
            <a:r>
              <a:rPr lang="pt-BR" noProof="0" dirty="0">
                <a:solidFill>
                  <a:srgbClr val="000000"/>
                </a:solidFill>
                <a:latin typeface="Arial" panose="020B0604020202020204" pitchFamily="34" charset="0"/>
                <a:ea typeface="MS PGothic"/>
                <a:cs typeface="Arial" panose="020B0604020202020204" pitchFamily="34" charset="0"/>
              </a:rPr>
              <a:t>adoção das </a:t>
            </a:r>
            <a:r>
              <a:rPr lang="pt-BR" sz="1200" noProof="0" dirty="0">
                <a:solidFill>
                  <a:srgbClr val="000000"/>
                </a:solidFill>
                <a:latin typeface="Arial" panose="020B0604020202020204" pitchFamily="34" charset="0"/>
                <a:ea typeface="MS PGothic"/>
                <a:cs typeface="Arial" panose="020B0604020202020204" pitchFamily="34" charset="0"/>
              </a:rPr>
              <a:t>medidas necessárias. As agências locais de saúde comunicam a informação ao nível seguinte do sistema (</a:t>
            </a:r>
            <a:r>
              <a:rPr lang="pt-BR" sz="1200" i="1" noProof="0" dirty="0">
                <a:solidFill>
                  <a:srgbClr val="000000"/>
                </a:solidFill>
                <a:latin typeface="Arial" panose="020B0604020202020204" pitchFamily="34" charset="0"/>
                <a:ea typeface="MS PGothic"/>
                <a:cs typeface="Arial" panose="020B0604020202020204" pitchFamily="34" charset="0"/>
              </a:rPr>
              <a:t>província, estado, região). </a:t>
            </a:r>
            <a:r>
              <a:rPr lang="pt-BR" sz="1200" i="0" noProof="0" dirty="0">
                <a:solidFill>
                  <a:srgbClr val="000000"/>
                </a:solidFill>
                <a:latin typeface="Arial" panose="020B0604020202020204" pitchFamily="34" charset="0"/>
                <a:ea typeface="MS PGothic"/>
                <a:cs typeface="Arial" panose="020B0604020202020204" pitchFamily="34" charset="0"/>
              </a:rPr>
              <a:t>A informação continua a ser partilhada com os níveis seguintes do sistema até chegar </a:t>
            </a:r>
            <a:r>
              <a:rPr lang="pt-BR" sz="1200" noProof="0" dirty="0">
                <a:solidFill>
                  <a:srgbClr val="000000"/>
                </a:solidFill>
                <a:latin typeface="Arial" panose="020B0604020202020204" pitchFamily="34" charset="0"/>
                <a:ea typeface="MS PGothic"/>
                <a:cs typeface="Arial" panose="020B0604020202020204" pitchFamily="34" charset="0"/>
              </a:rPr>
              <a:t>ao nível nacional.</a:t>
            </a:r>
            <a:endParaRPr lang="pt-BR" sz="1200" noProof="0" dirty="0">
              <a:latin typeface="Arial" panose="020B0604020202020204" pitchFamily="34" charset="0"/>
              <a:ea typeface="MS PGothic"/>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4EA7F3-87C3-4B9C-A326-5DF204C82D74}" type="slidenum">
              <a:rPr lang="en-US" smtClean="0"/>
              <a:t>11</a:t>
            </a:fld>
            <a:endParaRPr lang="en-US"/>
          </a:p>
        </p:txBody>
      </p:sp>
    </p:spTree>
    <p:extLst>
      <p:ext uri="{BB962C8B-B14F-4D97-AF65-F5344CB8AC3E}">
        <p14:creationId xmlns:p14="http://schemas.microsoft.com/office/powerpoint/2010/main" val="1262312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a:spcBef>
                <a:spcPts val="1245"/>
              </a:spcBef>
              <a:spcAft>
                <a:spcPts val="622"/>
              </a:spcAft>
            </a:pPr>
            <a:r>
              <a:rPr lang="pt-BR" sz="1200" b="1" dirty="0">
                <a:latin typeface="Arial" panose="020B0604020202020204" pitchFamily="34" charset="0"/>
                <a:cs typeface="Arial" panose="020B0604020202020204" pitchFamily="34" charset="0"/>
              </a:rPr>
              <a:t>Notas </a:t>
            </a:r>
            <a:r>
              <a:rPr lang="pt-BR" sz="1200" b="1" noProof="0" dirty="0">
                <a:latin typeface="Arial" panose="020B0604020202020204" pitchFamily="34" charset="0"/>
                <a:cs typeface="Arial" panose="020B0604020202020204" pitchFamily="34" charset="0"/>
              </a:rPr>
              <a:t>do instrutor:</a:t>
            </a:r>
            <a:endParaRPr lang="pt-BR" sz="1200" b="0" noProof="0" dirty="0">
              <a:latin typeface="Arial" panose="020B0604020202020204" pitchFamily="34" charset="0"/>
              <a:cs typeface="Arial" panose="020B0604020202020204" pitchFamily="34" charset="0"/>
            </a:endParaRPr>
          </a:p>
          <a:p>
            <a:pPr>
              <a:spcBef>
                <a:spcPts val="1245"/>
              </a:spcBef>
              <a:spcAft>
                <a:spcPts val="622"/>
              </a:spcAft>
            </a:pPr>
            <a:endParaRPr lang="pt-BR" sz="1200" b="0" noProof="0" dirty="0">
              <a:latin typeface="Arial" panose="020B0604020202020204" pitchFamily="34" charset="0"/>
              <a:cs typeface="Arial" panose="020B0604020202020204" pitchFamily="34" charset="0"/>
            </a:endParaRPr>
          </a:p>
          <a:p>
            <a:pPr marL="171450" indent="-171450">
              <a:lnSpc>
                <a:spcPct val="115000"/>
              </a:lnSpc>
              <a:spcAft>
                <a:spcPts val="1245"/>
              </a:spcAft>
              <a:buFont typeface="Wingdings" panose="05000000000000000000" pitchFamily="2" charset="2"/>
              <a:buChar char="v"/>
            </a:pPr>
            <a:r>
              <a:rPr lang="pt-BR" sz="1200" b="1" noProof="0" dirty="0">
                <a:latin typeface="Arial" panose="020B0604020202020204" pitchFamily="34" charset="0"/>
                <a:ea typeface="Times New Roman" panose="02020603050405020304" pitchFamily="18" charset="0"/>
                <a:cs typeface="Arial" panose="020B0604020202020204" pitchFamily="34" charset="0"/>
              </a:rPr>
              <a:t>Ao rever este slide, é útil começar a nível local ou distrital (</a:t>
            </a:r>
            <a:r>
              <a:rPr lang="pt-BR" sz="1200" b="1" i="1" noProof="0" dirty="0">
                <a:latin typeface="Arial" panose="020B0604020202020204" pitchFamily="34" charset="0"/>
                <a:ea typeface="Times New Roman" panose="02020603050405020304" pitchFamily="18" charset="0"/>
                <a:cs typeface="Arial" panose="020B0604020202020204" pitchFamily="34" charset="0"/>
              </a:rPr>
              <a:t>parte inferior do slide</a:t>
            </a:r>
            <a:r>
              <a:rPr lang="pt-BR" sz="1200" b="1" noProof="0" dirty="0">
                <a:latin typeface="Arial" panose="020B0604020202020204" pitchFamily="34" charset="0"/>
                <a:ea typeface="Times New Roman" panose="02020603050405020304" pitchFamily="18" charset="0"/>
                <a:cs typeface="Arial" panose="020B0604020202020204" pitchFamily="34" charset="0"/>
              </a:rPr>
              <a:t>) e trabalhar a partir daí.  A compreensão dos seguintes pontos irá guiá-lo na análise deste diapositivo:</a:t>
            </a:r>
          </a:p>
          <a:p>
            <a:pPr marL="812890" lvl="1" indent="-355690">
              <a:lnSpc>
                <a:spcPct val="115000"/>
              </a:lnSpc>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A vigilância a nível distrital é a componente-chave que apoia todo o sistema de vigilância e resposta às doenças.</a:t>
            </a:r>
          </a:p>
          <a:p>
            <a:pPr marL="812890" lvl="1" indent="-355690">
              <a:lnSpc>
                <a:spcPct val="115000"/>
              </a:lnSpc>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Os dados a nível distrital constituem a base de todo o sistema de vigilância de doenças.</a:t>
            </a:r>
          </a:p>
          <a:p>
            <a:pPr marL="812890" lvl="1" indent="-355690">
              <a:lnSpc>
                <a:spcPct val="115000"/>
              </a:lnSpc>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A nível distrital, os prestadores de cuidados de saúde, os técnicos de laboratório e o pessoal de vigilância (por exemplo, os enfermeiros das unidades de saúde) são fontes extremamente importantes para a notificação de doenças.</a:t>
            </a:r>
          </a:p>
          <a:p>
            <a:pPr marL="812890" lvl="1" indent="-355690">
              <a:lnSpc>
                <a:spcPct val="115000"/>
              </a:lnSpc>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Em cada nível do sistema, alguns detalhes do caso são perdidos. Por conseguinte, o distrito é normalmente o único nível que conhece todos os pormenores de cada caso.</a:t>
            </a:r>
          </a:p>
          <a:p>
            <a:pPr marL="812890" lvl="1" indent="-355690">
              <a:lnSpc>
                <a:spcPct val="115000"/>
              </a:lnSpc>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Dar feedback aos prestadores de cuidados de saúde é importante a nível local e distrital. As setas apontam para ambos os lados. O feedback e a análise são necessários a cada nível e são partilhados com as pessoas nos níveis periféricos.</a:t>
            </a:r>
          </a:p>
          <a:p>
            <a:pPr marL="812890" lvl="1" indent="-355690">
              <a:lnSpc>
                <a:spcPct val="115000"/>
              </a:lnSpc>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A recolha de dados exactos e atempados no distrito deve ser utilizada para ajudar a melhorar a tomada de decisões programáticas.</a:t>
            </a:r>
          </a:p>
          <a:p>
            <a:pPr marL="812890" lvl="1" indent="-355690">
              <a:lnSpc>
                <a:spcPct val="115000"/>
              </a:lnSpc>
              <a:spcAft>
                <a:spcPts val="1245"/>
              </a:spcAft>
              <a:buFont typeface="Courier New" panose="02070309020205020404" pitchFamily="49" charset="0"/>
              <a:buChar char="o"/>
            </a:pPr>
            <a:r>
              <a:rPr lang="pt-BR" sz="1200" b="1" i="1" noProof="0" dirty="0">
                <a:latin typeface="Arial" panose="020B0604020202020204" pitchFamily="34" charset="0"/>
                <a:ea typeface="Times New Roman" panose="02020603050405020304" pitchFamily="18" charset="0"/>
                <a:cs typeface="Arial" panose="020B0604020202020204" pitchFamily="34" charset="0"/>
              </a:rPr>
              <a:t>Os níveis distrital, provincial, nacional e internacional têm todos objectivos de vigilância diferentes. Cada sistema de vigilância de doenças é concebido com base no seu objetivo.</a:t>
            </a:r>
          </a:p>
          <a:p>
            <a:endParaRPr lang="en-US" dirty="0">
              <a:latin typeface="+mn-lt"/>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B32458-B0FD-4E0D-A69A-149897CA0B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12</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354470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45"/>
              </a:spcAft>
            </a:pPr>
            <a:r>
              <a:rPr lang="en-US" sz="1200" b="1" dirty="0">
                <a:latin typeface="Arial" panose="020B0604020202020204" pitchFamily="34" charset="0"/>
                <a:ea typeface="Times New Roman" panose="02020603050405020304" pitchFamily="18" charset="0"/>
                <a:cs typeface="Arial" panose="020B0604020202020204" pitchFamily="34" charset="0"/>
              </a:rPr>
              <a:t>Notas do </a:t>
            </a:r>
            <a:r>
              <a:rPr lang="pt-BR" sz="1200" b="1" dirty="0">
                <a:latin typeface="Arial" panose="020B0604020202020204" pitchFamily="34" charset="0"/>
                <a:ea typeface="Times New Roman" panose="02020603050405020304" pitchFamily="18" charset="0"/>
                <a:cs typeface="Arial" panose="020B0604020202020204" pitchFamily="34" charset="0"/>
              </a:rPr>
              <a:t>instrutor:</a:t>
            </a:r>
            <a:endParaRPr lang="pt-BR" sz="1200" b="1" noProof="0" dirty="0">
              <a:latin typeface="Arial" panose="020B0604020202020204" pitchFamily="34" charset="0"/>
              <a:ea typeface="Times New Roman" panose="02020603050405020304" pitchFamily="18" charset="0"/>
              <a:cs typeface="Arial" panose="020B0604020202020204" pitchFamily="34" charset="0"/>
            </a:endParaRPr>
          </a:p>
          <a:p>
            <a:pPr>
              <a:spcBef>
                <a:spcPts val="1245"/>
              </a:spcBef>
              <a:spcAft>
                <a:spcPts val="622"/>
              </a:spcAft>
            </a:pPr>
            <a:endParaRPr lang="pt-BR" sz="1200" b="1" noProof="0" dirty="0">
              <a:latin typeface="Arial" panose="020B0604020202020204" pitchFamily="34" charset="0"/>
              <a:cs typeface="Arial" panose="020B0604020202020204" pitchFamily="34" charset="0"/>
            </a:endParaRPr>
          </a:p>
          <a:p>
            <a:pPr marL="171450" indent="-171450">
              <a:spcBef>
                <a:spcPts val="1245"/>
              </a:spcBef>
              <a:spcAft>
                <a:spcPts val="622"/>
              </a:spcAft>
              <a:buFont typeface="Wingdings" panose="05000000000000000000" pitchFamily="2" charset="2"/>
              <a:buChar char="§"/>
            </a:pPr>
            <a:r>
              <a:rPr lang="pt-BR" sz="1200" b="1" i="0" u="sng" noProof="0" dirty="0">
                <a:latin typeface="Arial" panose="020B0604020202020204" pitchFamily="34" charset="0"/>
                <a:cs typeface="Arial" panose="020B0604020202020204" pitchFamily="34" charset="0"/>
              </a:rPr>
              <a:t>Peça aos </a:t>
            </a:r>
            <a:r>
              <a:rPr lang="pt-BR" sz="1200" b="0" i="0" u="none" noProof="0" dirty="0">
                <a:latin typeface="Arial" panose="020B0604020202020204" pitchFamily="34" charset="0"/>
                <a:cs typeface="Arial" panose="020B0604020202020204" pitchFamily="34" charset="0"/>
              </a:rPr>
              <a:t>participantes que consultem o seu "Livro de Exercícios do Participante" para fazer o exercício: Diagrama do sistema de vigilância do seu país.</a:t>
            </a:r>
          </a:p>
          <a:p>
            <a:pPr>
              <a:spcBef>
                <a:spcPts val="1245"/>
              </a:spcBef>
              <a:spcAft>
                <a:spcPts val="622"/>
              </a:spcAft>
            </a:pPr>
            <a:endParaRPr lang="pt-BR" b="1" i="1" noProof="0" dirty="0">
              <a:solidFill>
                <a:srgbClr val="000000"/>
              </a:solidFill>
              <a:latin typeface="Arial" panose="020B0604020202020204" pitchFamily="34" charset="0"/>
              <a:ea typeface="MS PGothic"/>
              <a:cs typeface="Arial" panose="020B0604020202020204" pitchFamily="34" charset="0"/>
            </a:endParaRPr>
          </a:p>
          <a:p>
            <a:pPr marL="171450" lvl="0" indent="-171450">
              <a:spcBef>
                <a:spcPts val="1245"/>
              </a:spcBef>
              <a:spcAft>
                <a:spcPts val="622"/>
              </a:spcAft>
              <a:buFont typeface="Wingdings" panose="05000000000000000000" pitchFamily="2" charset="2"/>
              <a:buChar char="v"/>
            </a:pPr>
            <a:r>
              <a:rPr lang="pt-BR" sz="1200" b="1" i="1" u="none" noProof="0" dirty="0">
                <a:solidFill>
                  <a:srgbClr val="000000"/>
                </a:solidFill>
                <a:latin typeface="Arial" panose="020B0604020202020204" pitchFamily="34" charset="0"/>
                <a:ea typeface="MS PGothic"/>
                <a:cs typeface="Arial" panose="020B0604020202020204" pitchFamily="34" charset="0"/>
              </a:rPr>
              <a:t>Tempo total: 45 minutos</a:t>
            </a:r>
            <a:endParaRPr lang="pt-BR" sz="1200" b="1" i="1" u="none" noProof="0" dirty="0">
              <a:latin typeface="Arial" panose="020B0604020202020204" pitchFamily="34" charset="0"/>
              <a:cs typeface="Arial" panose="020B0604020202020204" pitchFamily="34" charset="0"/>
            </a:endParaRPr>
          </a:p>
          <a:p>
            <a:pPr>
              <a:lnSpc>
                <a:spcPct val="115000"/>
              </a:lnSpc>
              <a:spcAft>
                <a:spcPts val="1245"/>
              </a:spcAft>
            </a:pPr>
            <a:endParaRPr lang="pt-BR" b="1" i="1" noProof="0" dirty="0">
              <a:latin typeface="Arial" panose="020B0604020202020204" pitchFamily="34" charset="0"/>
              <a:ea typeface="MS PGothic"/>
              <a:cs typeface="Arial" panose="020B0604020202020204" pitchFamily="34" charset="0"/>
            </a:endParaRPr>
          </a:p>
          <a:p>
            <a:pPr lvl="1">
              <a:lnSpc>
                <a:spcPct val="114999"/>
              </a:lnSpc>
              <a:spcAft>
                <a:spcPts val="1245"/>
              </a:spcAft>
            </a:pPr>
            <a:r>
              <a:rPr lang="pt-BR" sz="1200" b="1" i="1" u="sng" noProof="0" dirty="0">
                <a:latin typeface="Arial" panose="020B0604020202020204" pitchFamily="34" charset="0"/>
                <a:ea typeface="MS PGothic"/>
                <a:cs typeface="Arial" panose="020B0604020202020204" pitchFamily="34" charset="0"/>
              </a:rPr>
              <a:t>Parte 1 </a:t>
            </a:r>
            <a:r>
              <a:rPr lang="pt-BR" b="1" i="1" noProof="0" dirty="0">
                <a:latin typeface="Arial" panose="020B0604020202020204" pitchFamily="34" charset="0"/>
                <a:ea typeface="MS PGothic"/>
                <a:cs typeface="Arial" panose="020B0604020202020204" pitchFamily="34" charset="0"/>
              </a:rPr>
              <a:t>- Criar diagramas (25 minutos)</a:t>
            </a:r>
            <a:endParaRPr lang="pt-BR" sz="1200" b="1" i="1" u="none" noProof="0" dirty="0">
              <a:latin typeface="Arial" panose="020B0604020202020204" pitchFamily="34" charset="0"/>
              <a:ea typeface="MS PGothic"/>
              <a:cs typeface="Arial" panose="020B0604020202020204" pitchFamily="34" charset="0"/>
            </a:endParaRPr>
          </a:p>
          <a:p>
            <a:pPr marL="685800" lvl="1" indent="-228600">
              <a:lnSpc>
                <a:spcPct val="115000"/>
              </a:lnSpc>
              <a:buFont typeface="+mj-lt"/>
              <a:buAutoNum type="arabicPeriod"/>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Formar grupos de 3-4 pessoas, de acordo com o ministério ou agência.</a:t>
            </a:r>
          </a:p>
          <a:p>
            <a:pPr marL="685800" lvl="1" indent="-228600">
              <a:lnSpc>
                <a:spcPct val="115000"/>
              </a:lnSpc>
              <a:buFont typeface="+mj-lt"/>
              <a:buAutoNum type="arabicPeriod"/>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Entregue a cada grupo uma folha de papel de carta ou de quadro branco e um marcador.</a:t>
            </a:r>
          </a:p>
          <a:p>
            <a:pPr marL="685800" lvl="1" indent="-228600">
              <a:lnSpc>
                <a:spcPct val="115000"/>
              </a:lnSpc>
              <a:buFont typeface="+mj-lt"/>
              <a:buAutoNum type="arabicPeriod"/>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Recorde aos participantes que devem considerar todos os níveis do sistema, manter o diagrama muito simples e destacar o fluxo de informação.</a:t>
            </a:r>
          </a:p>
          <a:p>
            <a:pPr marL="685800" lvl="1" indent="-228600">
              <a:lnSpc>
                <a:spcPct val="115000"/>
              </a:lnSpc>
              <a:buFont typeface="+mj-lt"/>
              <a:buAutoNum type="arabicPeriod"/>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Dê 10 minutos aos grupos para criarem os seus diagramas.</a:t>
            </a:r>
          </a:p>
          <a:p>
            <a:pPr marL="685800" lvl="1" indent="-228600">
              <a:lnSpc>
                <a:spcPct val="115000"/>
              </a:lnSpc>
              <a:buFont typeface="+mj-lt"/>
              <a:buAutoNum type="arabicPeriod"/>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Peça a voluntários de cada sector ou agência que apresentem o diagrama do seu grupo (10 minutos).</a:t>
            </a:r>
          </a:p>
          <a:p>
            <a:pPr marL="914400" lvl="2" indent="0">
              <a:lnSpc>
                <a:spcPct val="115000"/>
              </a:lnSpc>
              <a:buFont typeface="+mj-lt"/>
              <a:buNone/>
            </a:pPr>
            <a:endParaRPr lang="en-US" sz="1200" b="1" i="1" u="none" dirty="0">
              <a:latin typeface="Arial" panose="020B0604020202020204" pitchFamily="34" charset="0"/>
              <a:ea typeface="Times New Roman" panose="02020603050405020304" pitchFamily="18" charset="0"/>
              <a:cs typeface="Arial" panose="020B0604020202020204" pitchFamily="34" charset="0"/>
            </a:endParaRPr>
          </a:p>
          <a:p>
            <a:pPr lvl="1">
              <a:lnSpc>
                <a:spcPct val="115000"/>
              </a:lnSpc>
            </a:pPr>
            <a:endParaRPr lang="en-US" b="1" i="1" dirty="0">
              <a:latin typeface="+mn-lt"/>
            </a:endParaRPr>
          </a:p>
        </p:txBody>
      </p:sp>
      <p:sp>
        <p:nvSpPr>
          <p:cNvPr id="4" name="Slide Number Placeholder 3"/>
          <p:cNvSpPr>
            <a:spLocks noGrp="1"/>
          </p:cNvSpPr>
          <p:nvPr>
            <p:ph type="sldNum" sz="quarter" idx="5"/>
          </p:nvPr>
        </p:nvSpPr>
        <p:spPr/>
        <p:txBody>
          <a:bodyPr/>
          <a:lstStyle/>
          <a:p>
            <a:fld id="{064EA7F3-87C3-4B9C-A326-5DF204C82D74}" type="slidenum">
              <a:rPr lang="en-US" smtClean="0"/>
              <a:t>13</a:t>
            </a:fld>
            <a:endParaRPr lang="en-US"/>
          </a:p>
        </p:txBody>
      </p:sp>
    </p:spTree>
    <p:extLst>
      <p:ext uri="{BB962C8B-B14F-4D97-AF65-F5344CB8AC3E}">
        <p14:creationId xmlns:p14="http://schemas.microsoft.com/office/powerpoint/2010/main" val="27487286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45"/>
              </a:spcAft>
            </a:pPr>
            <a:r>
              <a:rPr lang="en-US" sz="1200" b="1" i="0" dirty="0">
                <a:latin typeface="Arial" panose="020B0604020202020204" pitchFamily="34" charset="0"/>
                <a:ea typeface="Times New Roman" panose="02020603050405020304" pitchFamily="18" charset="0"/>
                <a:cs typeface="Arial" panose="020B0604020202020204" pitchFamily="34" charset="0"/>
              </a:rPr>
              <a:t>Nota </a:t>
            </a:r>
            <a:r>
              <a:rPr lang="pt-BR" sz="1200" b="1" i="0" noProof="0" dirty="0">
                <a:latin typeface="Arial" panose="020B0604020202020204" pitchFamily="34" charset="0"/>
                <a:ea typeface="Times New Roman" panose="02020603050405020304" pitchFamily="18" charset="0"/>
                <a:cs typeface="Arial" panose="020B0604020202020204" pitchFamily="34" charset="0"/>
              </a:rPr>
              <a:t>do instrutor:</a:t>
            </a:r>
          </a:p>
          <a:p>
            <a:pPr>
              <a:lnSpc>
                <a:spcPct val="115000"/>
              </a:lnSpc>
              <a:spcAft>
                <a:spcPts val="1245"/>
              </a:spcAft>
            </a:pPr>
            <a:endParaRPr lang="pt-BR" sz="1200" b="1" i="1"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v"/>
            </a:pPr>
            <a:r>
              <a:rPr lang="pt-BR" sz="1200" b="1" i="1" noProof="0" dirty="0">
                <a:latin typeface="Arial" panose="020B0604020202020204" pitchFamily="34" charset="0"/>
                <a:ea typeface="Times New Roman" panose="02020603050405020304" pitchFamily="18" charset="0"/>
                <a:cs typeface="Arial" panose="020B0604020202020204" pitchFamily="34" charset="0"/>
              </a:rPr>
              <a:t> Depois de os grupos apresentarem os seus diagramas, coloque as seguintes questões para debate:</a:t>
            </a:r>
            <a:endParaRPr lang="pt-BR" sz="1200" b="1" i="1" noProof="0" dirty="0">
              <a:latin typeface="Arial" panose="020B0604020202020204" pitchFamily="34" charset="0"/>
              <a:cs typeface="Arial" panose="020B0604020202020204" pitchFamily="34" charset="0"/>
            </a:endParaRPr>
          </a:p>
          <a:p>
            <a:pPr lvl="1">
              <a:lnSpc>
                <a:spcPct val="115000"/>
              </a:lnSpc>
            </a:pPr>
            <a:endParaRPr lang="pt-BR" sz="1200" b="1" i="0" u="none" noProof="0" dirty="0">
              <a:latin typeface="Arial" panose="020B0604020202020204" pitchFamily="34" charset="0"/>
              <a:ea typeface="+mn-ea"/>
              <a:cs typeface="Arial" panose="020B0604020202020204" pitchFamily="34" charset="0"/>
            </a:endParaRPr>
          </a:p>
          <a:p>
            <a:pPr lvl="1">
              <a:lnSpc>
                <a:spcPct val="115000"/>
              </a:lnSpc>
            </a:pPr>
            <a:r>
              <a:rPr lang="pt-BR" sz="1200" b="1" i="1" u="sng" noProof="0" dirty="0">
                <a:latin typeface="Arial" panose="020B0604020202020204" pitchFamily="34" charset="0"/>
                <a:ea typeface="Times New Roman" panose="02020603050405020304" pitchFamily="18" charset="0"/>
                <a:cs typeface="Arial" panose="020B0604020202020204" pitchFamily="34" charset="0"/>
              </a:rPr>
              <a:t>Parte 2 </a:t>
            </a:r>
            <a:r>
              <a:rPr lang="pt-BR" b="1" i="1" noProof="0" dirty="0">
                <a:latin typeface="Arial" panose="020B0604020202020204" pitchFamily="34" charset="0"/>
                <a:ea typeface="Times New Roman" panose="02020603050405020304" pitchFamily="18" charset="0"/>
                <a:cs typeface="Arial" panose="020B0604020202020204" pitchFamily="34" charset="0"/>
              </a:rPr>
              <a:t>- Debate (20 minutos)</a:t>
            </a:r>
            <a:endParaRPr lang="pt-BR" sz="1200" b="1" i="1" u="none" noProof="0" dirty="0">
              <a:latin typeface="Arial" panose="020B0604020202020204" pitchFamily="34" charset="0"/>
              <a:ea typeface="Times New Roman" panose="02020603050405020304" pitchFamily="18" charset="0"/>
              <a:cs typeface="Arial" panose="020B0604020202020204" pitchFamily="34" charset="0"/>
            </a:endParaRPr>
          </a:p>
          <a:p>
            <a:pPr lvl="1">
              <a:lnSpc>
                <a:spcPct val="115000"/>
              </a:lnSpc>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Utilize as seguintes perguntas para um debate:</a:t>
            </a:r>
          </a:p>
          <a:p>
            <a:pPr marL="628650" lvl="1" indent="-171450">
              <a:buFont typeface="Courier New" panose="02070309020205020404" pitchFamily="49" charset="0"/>
              <a:buChar char="o"/>
            </a:pPr>
            <a:r>
              <a:rPr lang="pt-BR" sz="1200" b="1" i="1" noProof="0" dirty="0">
                <a:solidFill>
                  <a:srgbClr val="000000"/>
                </a:solidFill>
                <a:latin typeface="Arial" panose="020B0604020202020204" pitchFamily="34" charset="0"/>
                <a:cs typeface="Arial" panose="020B0604020202020204" pitchFamily="34" charset="0"/>
              </a:rPr>
              <a:t>Que semelhanças e diferenças encontra ao comparar os sistemas de vigilância entre sectores?</a:t>
            </a:r>
          </a:p>
          <a:p>
            <a:pPr marL="628650" lvl="1" indent="-171450">
              <a:buFont typeface="Courier New" panose="02070309020205020404" pitchFamily="49" charset="0"/>
              <a:buChar char="o"/>
            </a:pPr>
            <a:r>
              <a:rPr lang="pt-BR" sz="1200" b="1" i="1" noProof="0" dirty="0">
                <a:solidFill>
                  <a:srgbClr val="000000"/>
                </a:solidFill>
                <a:latin typeface="Arial" panose="020B0604020202020204" pitchFamily="34" charset="0"/>
                <a:cs typeface="Arial" panose="020B0604020202020204" pitchFamily="34" charset="0"/>
              </a:rPr>
              <a:t>Em que medida as partes interessadas em cada nível do sistema de vigilância são semelhantes ou diferentes entre sectores?</a:t>
            </a:r>
          </a:p>
          <a:p>
            <a:pPr marL="628650" lvl="1" indent="-171450">
              <a:buFont typeface="Courier New" panose="02070309020205020404" pitchFamily="49" charset="0"/>
              <a:buChar char="o"/>
            </a:pPr>
            <a:r>
              <a:rPr lang="pt-BR" sz="1200" b="1" i="1" u="none" noProof="0" dirty="0">
                <a:solidFill>
                  <a:srgbClr val="000000"/>
                </a:solidFill>
                <a:latin typeface="Arial" panose="020B0604020202020204" pitchFamily="34" charset="0"/>
                <a:ea typeface="Times New Roman" panose="02020603050405020304" pitchFamily="18" charset="0"/>
                <a:cs typeface="Arial" panose="020B0604020202020204" pitchFamily="34" charset="0"/>
              </a:rPr>
              <a:t>Tem </a:t>
            </a:r>
            <a:r>
              <a:rPr lang="pt-BR" sz="1200" b="1" i="1" u="none" noProof="0" dirty="0">
                <a:latin typeface="Arial" panose="020B0604020202020204" pitchFamily="34" charset="0"/>
                <a:ea typeface="Times New Roman" panose="02020603050405020304" pitchFamily="18" charset="0"/>
                <a:cs typeface="Arial" panose="020B0604020202020204" pitchFamily="34" charset="0"/>
              </a:rPr>
              <a:t>ideias sobre como os seus sistemas de vigilância podem ser melhorados?</a:t>
            </a:r>
          </a:p>
          <a:p>
            <a:pPr marL="628650" lvl="1" indent="-171450">
              <a:buFont typeface="Courier New" panose="02070309020205020404" pitchFamily="49" charset="0"/>
              <a:buChar char="o"/>
            </a:pPr>
            <a:r>
              <a:rPr lang="pt-BR" sz="1200" b="1" i="1" u="none" noProof="0" dirty="0">
                <a:latin typeface="Arial" panose="020B0604020202020204" pitchFamily="34" charset="0"/>
                <a:ea typeface="Times New Roman" panose="02020603050405020304" pitchFamily="18" charset="0"/>
                <a:cs typeface="Arial" panose="020B0604020202020204" pitchFamily="34" charset="0"/>
              </a:rPr>
              <a:t>Quais poderiam ser algumas das vantagens e desafios na criação de um sistema de vigilância Uma Só Saúde no seu país?</a:t>
            </a:r>
            <a:endParaRPr lang="pt-BR" b="1" i="1" noProof="0" dirty="0">
              <a:latin typeface="Arial" panose="020B0604020202020204" pitchFamily="34" charset="0"/>
              <a:cs typeface="Arial" panose="020B0604020202020204" pitchFamily="34" charset="0"/>
            </a:endParaRPr>
          </a:p>
          <a:p>
            <a:pPr marL="914400" lvl="2" indent="0" fontAlgn="base">
              <a:lnSpc>
                <a:spcPct val="115000"/>
              </a:lnSpc>
              <a:buFont typeface="Arial" panose="020B0604020202020204" pitchFamily="34" charset="0"/>
              <a:buNone/>
            </a:pPr>
            <a:r>
              <a:rPr lang="pt-BR" b="1" i="1" noProof="0" dirty="0">
                <a:latin typeface="Arial" panose="020B0604020202020204" pitchFamily="34" charset="0"/>
                <a:cs typeface="Arial" panose="020B0604020202020204" pitchFamily="34" charset="0"/>
              </a:rPr>
              <a:t>Exemplos de vantagens:</a:t>
            </a:r>
          </a:p>
          <a:p>
            <a:pPr marL="1085850" lvl="2" indent="-171450" fontAlgn="base">
              <a:lnSpc>
                <a:spcPct val="115000"/>
              </a:lnSpc>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Facilita a partilha de dados entre sectores</a:t>
            </a:r>
          </a:p>
          <a:p>
            <a:pPr marL="1085850" lvl="2" indent="-171450" fontAlgn="base">
              <a:lnSpc>
                <a:spcPct val="115000"/>
              </a:lnSpc>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Promove a partilha dos recursos de vigilância</a:t>
            </a:r>
          </a:p>
          <a:p>
            <a:pPr marL="1085850" lvl="2" indent="-171450" fontAlgn="base">
              <a:lnSpc>
                <a:spcPct val="115000"/>
              </a:lnSpc>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Incentiva a comunicação frequente entre pessoas de diferentes sectores sobre doenças zoonóticas ou outros eventos que tenham um impacto em todos os sectores</a:t>
            </a:r>
          </a:p>
          <a:p>
            <a:pPr marL="1085850" lvl="2" indent="-171450" fontAlgn="base">
              <a:lnSpc>
                <a:spcPct val="115000"/>
              </a:lnSpc>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Facilita uma resposta mais rápida a uma ameaça para a saúde</a:t>
            </a:r>
          </a:p>
          <a:p>
            <a:pPr marL="914400" lvl="2" indent="0" fontAlgn="base">
              <a:lnSpc>
                <a:spcPct val="115000"/>
              </a:lnSpc>
              <a:buFont typeface="Arial" panose="020B0604020202020204" pitchFamily="34" charset="0"/>
              <a:buNone/>
            </a:pPr>
            <a:r>
              <a:rPr lang="pt-BR" b="1" i="1" noProof="0" dirty="0">
                <a:latin typeface="Arial" panose="020B0604020202020204" pitchFamily="34" charset="0"/>
                <a:cs typeface="Arial" panose="020B0604020202020204" pitchFamily="34" charset="0"/>
              </a:rPr>
              <a:t>Exemplos de desafios:</a:t>
            </a:r>
          </a:p>
          <a:p>
            <a:pPr marL="1085850" lvl="2" indent="-171450">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Os sistemas não "falam uns com os outros" - falta de interoperabilidade</a:t>
            </a:r>
          </a:p>
          <a:p>
            <a:pPr marL="1085850" lvl="2" indent="-171450">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Formatos de dados restritivos ou incompatíveis</a:t>
            </a:r>
          </a:p>
          <a:p>
            <a:pPr marL="1085850" lvl="2" indent="-171450">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Perda de dados</a:t>
            </a:r>
          </a:p>
          <a:p>
            <a:pPr marL="1085850" lvl="2" indent="-171450">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Falta de normalização</a:t>
            </a:r>
          </a:p>
          <a:p>
            <a:pPr marL="1085850" lvl="2" indent="-171450">
              <a:buFont typeface="Courier New" panose="02070309020205020404" pitchFamily="49" charset="0"/>
              <a:buChar char="o"/>
            </a:pPr>
            <a:r>
              <a:rPr lang="pt-BR" b="1" i="1" noProof="0" dirty="0">
                <a:latin typeface="Arial" panose="020B0604020202020204" pitchFamily="34" charset="0"/>
                <a:cs typeface="Arial" panose="020B0604020202020204" pitchFamily="34" charset="0"/>
              </a:rPr>
              <a:t>Questões de governação de dados</a:t>
            </a:r>
          </a:p>
          <a:p>
            <a:pPr marL="1085850" lvl="2" indent="-171450">
              <a:buFont typeface="Courier New" panose="02070309020205020404" pitchFamily="49" charset="0"/>
              <a:buChar char="o"/>
            </a:pPr>
            <a:r>
              <a:rPr lang="en-US" b="1" i="1" dirty="0">
                <a:latin typeface="Arial" panose="020B0604020202020204" pitchFamily="34" charset="0"/>
                <a:cs typeface="Arial" panose="020B0604020202020204" pitchFamily="34" charset="0"/>
              </a:rPr>
              <a:t>Falta de políticas e normas relativas à partilha de dados</a:t>
            </a:r>
          </a:p>
          <a:p>
            <a:pPr marL="1085850" lvl="2" indent="-171450">
              <a:buFont typeface="Courier New" panose="02070309020205020404" pitchFamily="49" charset="0"/>
              <a:buChar char="o"/>
            </a:pPr>
            <a:r>
              <a:rPr lang="en-US" b="1" i="1" dirty="0">
                <a:latin typeface="Arial" panose="020B0604020202020204" pitchFamily="34" charset="0"/>
                <a:cs typeface="Arial" panose="020B0604020202020204" pitchFamily="34" charset="0"/>
              </a:rPr>
              <a:t>Questões de confidencialidade e segurança</a:t>
            </a:r>
          </a:p>
          <a:p>
            <a:pPr marL="1085850" lvl="2" indent="-171450">
              <a:buFont typeface="Courier New" panose="02070309020205020404" pitchFamily="49" charset="0"/>
              <a:buChar char="o"/>
            </a:pPr>
            <a:r>
              <a:rPr lang="en-US" b="1" i="1" dirty="0">
                <a:latin typeface="Arial" panose="020B0604020202020204" pitchFamily="34" charset="0"/>
                <a:cs typeface="Arial" panose="020B0604020202020204" pitchFamily="34" charset="0"/>
              </a:rPr>
              <a:t>Gerir dados de outras fontes</a:t>
            </a:r>
          </a:p>
          <a:p>
            <a:pPr marL="1085850" lvl="2" indent="-171450">
              <a:buFont typeface="Courier New" panose="02070309020205020404" pitchFamily="49" charset="0"/>
              <a:buChar char="o"/>
            </a:pPr>
            <a:r>
              <a:rPr lang="en-US" b="1" i="1" dirty="0">
                <a:latin typeface="Arial" panose="020B0604020202020204" pitchFamily="34" charset="0"/>
                <a:cs typeface="Arial" panose="020B0604020202020204" pitchFamily="34" charset="0"/>
              </a:rPr>
              <a:t>Falta de pessoal formado para analisar os dados</a:t>
            </a:r>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2EB32458-B0FD-4E0D-A69A-149897CA0BBB}" type="slidenum">
              <a:rPr lang="en-US" smtClean="0"/>
              <a:t>14</a:t>
            </a:fld>
            <a:endParaRPr lang="en-US"/>
          </a:p>
        </p:txBody>
      </p:sp>
    </p:spTree>
    <p:extLst>
      <p:ext uri="{BB962C8B-B14F-4D97-AF65-F5344CB8AC3E}">
        <p14:creationId xmlns:p14="http://schemas.microsoft.com/office/powerpoint/2010/main" val="10322868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a:spcBef>
                <a:spcPts val="1245"/>
              </a:spcBef>
              <a:spcAft>
                <a:spcPts val="622"/>
              </a:spcAft>
            </a:pPr>
            <a:r>
              <a:rPr lang="pt-BR" sz="1200" b="1" noProof="0" dirty="0">
                <a:latin typeface="Arial" panose="020B0604020202020204" pitchFamily="34" charset="0"/>
                <a:cs typeface="Arial" panose="020B0604020202020204" pitchFamily="34" charset="0"/>
              </a:rPr>
              <a:t>Notas do instrutor:</a:t>
            </a:r>
          </a:p>
          <a:p>
            <a:pPr>
              <a:spcBef>
                <a:spcPts val="1245"/>
              </a:spcBef>
              <a:spcAft>
                <a:spcPts val="622"/>
              </a:spcAft>
            </a:pPr>
            <a:endParaRPr lang="pt-BR" sz="1200" b="1" noProof="0" dirty="0">
              <a:latin typeface="Arial" panose="020B0604020202020204" pitchFamily="34" charset="0"/>
              <a:cs typeface="Arial" panose="020B0604020202020204" pitchFamily="34" charset="0"/>
            </a:endParaRPr>
          </a:p>
          <a:p>
            <a:pPr marL="171450" indent="-171450">
              <a:lnSpc>
                <a:spcPct val="115000"/>
              </a:lnSpc>
              <a:buFont typeface="Wingdings" panose="05000000000000000000" pitchFamily="2" charset="2"/>
              <a:buChar char="v"/>
            </a:pPr>
            <a:r>
              <a:rPr lang="pt-BR" sz="1200" b="1" i="1" noProof="0" dirty="0">
                <a:latin typeface="Arial" panose="020B0604020202020204" pitchFamily="34" charset="0"/>
                <a:ea typeface="Times New Roman" panose="02020603050405020304" pitchFamily="18" charset="0"/>
                <a:cs typeface="Arial" panose="020B0604020202020204" pitchFamily="34" charset="0"/>
              </a:rPr>
              <a:t>Este slide demonstra ainda como os dados de vigilância podem fluir através de um sistema de vigilância veterinária, bem como entre sectores.  Os dados de vigilância também podem fluir entre os sectores humano, animal e ambiental.  Embora os objectivos de vigilância nos sistemas de saúde humana, animal e ambiental possam ser diferentes, a partilha de informação entre sectores pode reforçar a resposta global da saúde pública. Por exemplo, se tiverem sido identificados casos de raiva em cães numa comunidade local, a resposta da saúde pública humana pode ser reforçada se for informada desses casos. Note-se que todas estas setas apontam em ambas as direcções!</a:t>
            </a:r>
          </a:p>
          <a:p>
            <a:pPr marL="171450" indent="-171450">
              <a:lnSpc>
                <a:spcPct val="115000"/>
              </a:lnSpc>
              <a:buFont typeface="Arial" panose="020B0604020202020204" pitchFamily="34" charset="0"/>
              <a:buChar char="•"/>
            </a:pPr>
            <a:endParaRPr lang="en-US" sz="1200" b="0" i="0" dirty="0">
              <a:latin typeface="+mn-lt"/>
              <a:cs typeface="Arial" panose="020B0604020202020204" pitchFamily="34" charset="0"/>
            </a:endParaRPr>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2EB32458-B0FD-4E0D-A69A-149897CA0BBB}"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t>15</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08473250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r>
              <a:rPr lang="en-US" sz="1200" b="1" i="0" u="none" strike="noStrike" dirty="0">
                <a:solidFill>
                  <a:srgbClr val="000000"/>
                </a:solidFill>
                <a:effectLst/>
                <a:latin typeface="Arial" panose="020B0604020202020204" pitchFamily="34" charset="0"/>
                <a:cs typeface="Arial" panose="020B0604020202020204" pitchFamily="34" charset="0"/>
              </a:rPr>
              <a:t>Notas do instrutor</a:t>
            </a:r>
            <a:r>
              <a:rPr lang="en-US" sz="1200" b="0" i="0" dirty="0">
                <a:solidFill>
                  <a:srgbClr val="444444"/>
                </a:solidFill>
                <a:effectLst/>
                <a:latin typeface="Arial" panose="020B0604020202020204" pitchFamily="34" charset="0"/>
                <a:cs typeface="Arial" panose="020B0604020202020204" pitchFamily="34" charset="0"/>
              </a:rPr>
              <a:t>.</a:t>
            </a:r>
          </a:p>
          <a:p>
            <a:pPr algn="l" rtl="0" fontAlgn="base"/>
            <a:endParaRPr lang="en-US" sz="1200" b="0" i="0" dirty="0">
              <a:solidFill>
                <a:srgbClr val="444444"/>
              </a:solidFill>
              <a:effectLst/>
              <a:latin typeface="Arial" panose="020B0604020202020204" pitchFamily="34" charset="0"/>
              <a:cs typeface="Arial" panose="020B0604020202020204" pitchFamily="34" charset="0"/>
            </a:endParaRPr>
          </a:p>
          <a:p>
            <a:pPr marL="171450" indent="-171450" algn="l" rtl="0" fontAlgn="base">
              <a:buFont typeface="Wingdings" panose="05000000000000000000" pitchFamily="2" charset="2"/>
              <a:buChar char="§"/>
            </a:pPr>
            <a:r>
              <a:rPr lang="en-US" sz="1200" b="1" i="0" u="sng" strike="noStrike" dirty="0">
                <a:solidFill>
                  <a:srgbClr val="000000"/>
                </a:solidFill>
                <a:effectLst/>
                <a:latin typeface="Arial" panose="020B0604020202020204" pitchFamily="34" charset="0"/>
                <a:cs typeface="Arial" panose="020B0604020202020204" pitchFamily="34" charset="0"/>
              </a:rPr>
              <a:t>Peça aos</a:t>
            </a:r>
            <a:r>
              <a:rPr lang="en-US" sz="1200" b="1" i="0" u="none" strike="noStrike" dirty="0">
                <a:solidFill>
                  <a:srgbClr val="000000"/>
                </a:solidFill>
                <a:effectLst/>
                <a:latin typeface="Arial" panose="020B0604020202020204" pitchFamily="34" charset="0"/>
                <a:cs typeface="Arial" panose="020B0604020202020204" pitchFamily="34" charset="0"/>
              </a:rPr>
              <a:t> </a:t>
            </a:r>
            <a:r>
              <a:rPr lang="en-US" sz="1200" b="0" i="0" u="none" strike="noStrike" dirty="0">
                <a:solidFill>
                  <a:srgbClr val="000000"/>
                </a:solidFill>
                <a:effectLst/>
                <a:latin typeface="Arial" panose="020B0604020202020204" pitchFamily="34" charset="0"/>
                <a:cs typeface="Arial" panose="020B0604020202020204" pitchFamily="34" charset="0"/>
              </a:rPr>
              <a:t>participantes para lerem o resumo do diapositivo</a:t>
            </a:r>
            <a:r>
              <a:rPr lang="en-US" sz="1200" b="0" i="0" dirty="0">
                <a:solidFill>
                  <a:srgbClr val="444444"/>
                </a:solidFill>
                <a:effectLst/>
                <a:latin typeface="Arial" panose="020B0604020202020204" pitchFamily="34" charset="0"/>
                <a:cs typeface="Arial" panose="020B0604020202020204" pitchFamily="34" charset="0"/>
              </a:rPr>
              <a:t>.</a:t>
            </a:r>
          </a:p>
          <a:p>
            <a:pPr marL="171450" indent="-171450" algn="l" rtl="0" fontAlgn="base">
              <a:buFont typeface="Wingdings" panose="05000000000000000000" pitchFamily="2" charset="2"/>
              <a:buChar char="§"/>
            </a:pPr>
            <a:endParaRPr lang="en-US" sz="1200" b="0" i="0" u="none" strike="noStrike" dirty="0">
              <a:solidFill>
                <a:srgbClr val="000000"/>
              </a:solidFill>
              <a:effectLst/>
              <a:latin typeface="Arial" panose="020B0604020202020204" pitchFamily="34" charset="0"/>
              <a:cs typeface="Arial" panose="020B0604020202020204" pitchFamily="34" charset="0"/>
            </a:endParaRPr>
          </a:p>
          <a:p>
            <a:pPr marL="171450" indent="-171450" algn="l" rtl="0" fontAlgn="base">
              <a:buFont typeface="Wingdings" panose="05000000000000000000" pitchFamily="2" charset="2"/>
              <a:buChar char="§"/>
            </a:pPr>
            <a:r>
              <a:rPr lang="en-US" sz="1200" b="1" i="0" u="sng" strike="noStrike" dirty="0">
                <a:solidFill>
                  <a:srgbClr val="000000"/>
                </a:solidFill>
                <a:effectLst/>
                <a:latin typeface="Arial" panose="020B0604020202020204" pitchFamily="34" charset="0"/>
                <a:cs typeface="Arial" panose="020B0604020202020204" pitchFamily="34" charset="0"/>
              </a:rPr>
              <a:t>Pergunte aos</a:t>
            </a:r>
            <a:r>
              <a:rPr lang="en-US" sz="1200" b="1" i="0" u="none" strike="noStrike" dirty="0">
                <a:solidFill>
                  <a:srgbClr val="000000"/>
                </a:solidFill>
                <a:effectLst/>
                <a:latin typeface="Arial" panose="020B0604020202020204" pitchFamily="34" charset="0"/>
                <a:cs typeface="Arial" panose="020B0604020202020204" pitchFamily="34" charset="0"/>
              </a:rPr>
              <a:t> </a:t>
            </a:r>
            <a:r>
              <a:rPr lang="en-US" sz="1200" b="0" i="0" u="none" strike="noStrike" dirty="0">
                <a:solidFill>
                  <a:srgbClr val="000000"/>
                </a:solidFill>
                <a:effectLst/>
                <a:latin typeface="Arial" panose="020B0604020202020204" pitchFamily="34" charset="0"/>
                <a:cs typeface="Arial" panose="020B0604020202020204" pitchFamily="34" charset="0"/>
              </a:rPr>
              <a:t>participantes se têm alguma pergunta, reflexão ou comentário a fazer antes de prosseguir.</a:t>
            </a:r>
          </a:p>
          <a:p>
            <a:pPr marL="171450" indent="-171450" algn="l" rtl="0" fontAlgn="base">
              <a:buFont typeface="Wingdings" panose="05000000000000000000" pitchFamily="2" charset="2"/>
              <a:buChar char="§"/>
            </a:pPr>
            <a:endParaRPr lang="en-US" sz="1200" b="0" i="0" u="none" strike="noStrike" dirty="0">
              <a:solidFill>
                <a:srgbClr val="000000"/>
              </a:solidFill>
              <a:effectLst/>
              <a:latin typeface="Arial" panose="020B0604020202020204" pitchFamily="34" charset="0"/>
              <a:cs typeface="Arial" panose="020B0604020202020204" pitchFamily="34" charset="0"/>
            </a:endParaRPr>
          </a:p>
          <a:p>
            <a:pPr marL="171450" indent="-171450" algn="l" rtl="0" fontAlgn="base">
              <a:buFont typeface="Wingdings" panose="05000000000000000000" pitchFamily="2" charset="2"/>
              <a:buChar char="§"/>
            </a:pPr>
            <a:r>
              <a:rPr lang="en-US" sz="1200" b="1" i="0" u="sng" strike="noStrike" dirty="0">
                <a:solidFill>
                  <a:srgbClr val="000000"/>
                </a:solidFill>
                <a:effectLst/>
                <a:latin typeface="Arial" panose="020B0604020202020204" pitchFamily="34" charset="0"/>
                <a:cs typeface="Arial" panose="020B0604020202020204" pitchFamily="34" charset="0"/>
              </a:rPr>
              <a:t>Responder às </a:t>
            </a:r>
            <a:r>
              <a:rPr lang="en-US" sz="1200" b="0" i="0" u="none" strike="noStrike" dirty="0">
                <a:solidFill>
                  <a:srgbClr val="000000"/>
                </a:solidFill>
                <a:effectLst/>
                <a:latin typeface="Arial" panose="020B0604020202020204" pitchFamily="34" charset="0"/>
                <a:cs typeface="Arial" panose="020B0604020202020204" pitchFamily="34" charset="0"/>
              </a:rPr>
              <a:t>reacções dos participantes, se necessário.</a:t>
            </a:r>
            <a:endParaRPr lang="en-US" sz="1200" b="0" i="0" dirty="0">
              <a:solidFill>
                <a:srgbClr val="444444"/>
              </a:solidFill>
              <a:effectLst/>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2EB32458-B0FD-4E0D-A69A-149897CA0BBB}" type="slidenum">
              <a:rPr lang="en-US" smtClean="0"/>
              <a:t>16</a:t>
            </a:fld>
            <a:endParaRPr lang="en-US"/>
          </a:p>
        </p:txBody>
      </p:sp>
    </p:spTree>
    <p:extLst>
      <p:ext uri="{BB962C8B-B14F-4D97-AF65-F5344CB8AC3E}">
        <p14:creationId xmlns:p14="http://schemas.microsoft.com/office/powerpoint/2010/main" val="214900211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15000"/>
              </a:lnSpc>
              <a:spcBef>
                <a:spcPts val="0"/>
              </a:spcBef>
              <a:spcAft>
                <a:spcPts val="1200"/>
              </a:spcAft>
              <a:buClrTx/>
              <a:buSzTx/>
              <a:buFontTx/>
              <a:buNone/>
              <a:tabLst/>
              <a:defRPr/>
            </a:pPr>
            <a:r>
              <a:rPr lang="en-US" sz="1200" b="1" dirty="0">
                <a:effectLst/>
                <a:latin typeface="Arial" panose="020B0604020202020204" pitchFamily="34" charset="0"/>
                <a:cs typeface="Arial" panose="020B0604020202020204" pitchFamily="34" charset="0"/>
              </a:rPr>
              <a:t>Notas do instrutor:</a:t>
            </a:r>
          </a:p>
          <a:p>
            <a:pPr marL="0" marR="0">
              <a:lnSpc>
                <a:spcPct val="115000"/>
              </a:lnSpc>
              <a:spcBef>
                <a:spcPts val="0"/>
              </a:spcBef>
              <a:spcAft>
                <a:spcPts val="1200"/>
              </a:spcAft>
            </a:pP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en-US" b="1" u="sng" dirty="0">
                <a:effectLst/>
                <a:latin typeface="Arial" panose="020B0604020202020204" pitchFamily="34" charset="0"/>
                <a:cs typeface="Arial" panose="020B0604020202020204" pitchFamily="34" charset="0"/>
              </a:rPr>
              <a:t>Peça a </a:t>
            </a:r>
            <a:r>
              <a:rPr lang="en-US" dirty="0">
                <a:latin typeface="Arial" panose="020B0604020202020204" pitchFamily="34" charset="0"/>
                <a:cs typeface="Arial" panose="020B0604020202020204" pitchFamily="34" charset="0"/>
              </a:rPr>
              <a:t>um voluntário que leia os objectivos em voz alta.</a:t>
            </a: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1" i="1" dirty="0">
              <a:effectLst/>
              <a:latin typeface="Arial" panose="020B0604020202020204" pitchFamily="34" charset="0"/>
              <a:ea typeface="Times New Roman" panose="02020603050405020304" pitchFamily="18" charset="0"/>
              <a:cs typeface="Arial" panose="020B0604020202020204" pitchFamily="34" charset="0"/>
            </a:endParaRPr>
          </a:p>
          <a:p>
            <a:pPr marL="171450" indent="-171450" eaLnBrk="0" fontAlgn="base" hangingPunct="0">
              <a:spcBef>
                <a:spcPct val="30000"/>
              </a:spcBef>
              <a:spcAft>
                <a:spcPct val="0"/>
              </a:spcAft>
              <a:buFont typeface="Wingdings" panose="05000000000000000000" pitchFamily="2" charset="2"/>
              <a:buChar char="§"/>
              <a:defRPr/>
            </a:pPr>
            <a:r>
              <a:rPr lang="en-US" b="1" u="sng" dirty="0">
                <a:effectLst/>
                <a:latin typeface="Arial" panose="020B0604020202020204" pitchFamily="34" charset="0"/>
                <a:cs typeface="Arial" panose="020B0604020202020204" pitchFamily="34" charset="0"/>
              </a:rPr>
              <a:t>Pergunte</a:t>
            </a:r>
            <a:r>
              <a:rPr lang="en-US" b="1" u="none" dirty="0">
                <a:effectLst/>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 estes objectivos foram adequadamente abordados.</a:t>
            </a:r>
          </a:p>
          <a:p>
            <a:pPr marL="171450" indent="-171450">
              <a:spcBef>
                <a:spcPct val="30000"/>
              </a:spcBef>
              <a:spcAft>
                <a:spcPct val="0"/>
              </a:spcAft>
              <a:buFont typeface="Wingdings" panose="05000000000000000000" pitchFamily="2" charset="2"/>
              <a:buChar char="§"/>
              <a:defRPr/>
            </a:pPr>
            <a:endParaRPr lang="en-US" b="1" i="1" u="sng" dirty="0">
              <a:latin typeface="Arial" panose="020B0604020202020204" pitchFamily="34" charset="0"/>
              <a:cs typeface="Arial" panose="020B0604020202020204" pitchFamily="34" charset="0"/>
            </a:endParaRPr>
          </a:p>
          <a:p>
            <a:pPr marL="171450" indent="-171450">
              <a:spcBef>
                <a:spcPct val="30000"/>
              </a:spcBef>
              <a:spcAft>
                <a:spcPct val="0"/>
              </a:spcAft>
              <a:buFont typeface="Wingdings" panose="05000000000000000000" pitchFamily="2" charset="2"/>
              <a:buChar char="§"/>
              <a:defRPr/>
            </a:pPr>
            <a:r>
              <a:rPr lang="en-US" b="1" i="0" u="sng" dirty="0">
                <a:effectLst/>
                <a:latin typeface="Arial" panose="020B0604020202020204" pitchFamily="34" charset="0"/>
                <a:cs typeface="Arial" panose="020B0604020202020204" pitchFamily="34" charset="0"/>
              </a:rPr>
              <a:t>Perguntar</a:t>
            </a:r>
            <a:r>
              <a:rPr lang="en-US" b="1" i="0" u="none" dirty="0">
                <a:effectLst/>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se são necessários alguns esclarecimentos.  </a:t>
            </a:r>
            <a:r>
              <a:rPr lang="en-US" sz="1200" b="0" i="0" u="none" dirty="0">
                <a:effectLst/>
                <a:latin typeface="Arial" panose="020B0604020202020204" pitchFamily="34" charset="0"/>
                <a:ea typeface="Times New Roman" panose="02020603050405020304" pitchFamily="18" charset="0"/>
                <a:cs typeface="Arial" panose="020B0604020202020204" pitchFamily="34" charset="0"/>
              </a:rPr>
              <a:t>  </a:t>
            </a:r>
            <a:endParaRPr lang="en-US"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Wingdings" panose="05000000000000000000" pitchFamily="2" charset="2"/>
              <a:buChar char="§"/>
              <a:tabLst/>
              <a:defRPr/>
            </a:pPr>
            <a:endParaRPr lang="en-US" sz="1200" b="0" i="0" u="none" dirty="0">
              <a:effectLst/>
              <a:latin typeface="Arial" panose="020B0604020202020204" pitchFamily="34" charset="0"/>
              <a:ea typeface="Times New Roman" panose="02020603050405020304" pitchFamily="18" charset="0"/>
              <a:cs typeface="Arial" panose="020B0604020202020204" pitchFamily="34" charset="0"/>
            </a:endParaRPr>
          </a:p>
          <a:p>
            <a:pPr marL="171450" indent="-171450" eaLnBrk="0" fontAlgn="base" hangingPunct="0">
              <a:spcBef>
                <a:spcPct val="30000"/>
              </a:spcBef>
              <a:spcAft>
                <a:spcPct val="0"/>
              </a:spcAft>
              <a:buFont typeface="Wingdings" panose="05000000000000000000" pitchFamily="2" charset="2"/>
              <a:buChar char="§"/>
              <a:defRPr/>
            </a:pPr>
            <a:r>
              <a:rPr lang="en-US" b="1" u="sng" dirty="0">
                <a:latin typeface="Arial" panose="020B0604020202020204" pitchFamily="34" charset="0"/>
                <a:cs typeface="Arial" panose="020B0604020202020204" pitchFamily="34" charset="0"/>
              </a:rPr>
              <a:t>Responder às</a:t>
            </a:r>
            <a:r>
              <a:rPr lang="en-US" b="1" u="none" dirty="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perguntas e ou esclarecer, se necessário. </a:t>
            </a:r>
            <a:endParaRPr lang="en-US" sz="1200" dirty="0">
              <a:effectLst/>
              <a:latin typeface="Arial" panose="020B0604020202020204" pitchFamily="34" charset="0"/>
              <a:ea typeface="Times New Roman" panose="02020603050405020304" pitchFamily="18" charset="0"/>
              <a:cs typeface="Arial" panose="020B0604020202020204" pitchFamily="34" charset="0"/>
            </a:endParaRPr>
          </a:p>
          <a:p>
            <a:pPr marL="171450" lvl="0" indent="-171450">
              <a:lnSpc>
                <a:spcPct val="115000"/>
              </a:lnSpc>
              <a:spcAft>
                <a:spcPts val="1245"/>
              </a:spcAft>
              <a:buFont typeface="Arial" panose="020B0604020202020204" pitchFamily="34" charset="0"/>
              <a:buChar char="•"/>
            </a:pPr>
            <a:endParaRPr lang="en-US" sz="1200" dirty="0">
              <a:latin typeface="+mn-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64EA7F3-87C3-4B9C-A326-5DF204C82D74}" type="slidenum">
              <a:rPr lang="en-US" smtClean="0"/>
              <a:t>17</a:t>
            </a:fld>
            <a:endParaRPr lang="en-US"/>
          </a:p>
        </p:txBody>
      </p:sp>
    </p:spTree>
    <p:extLst>
      <p:ext uri="{BB962C8B-B14F-4D97-AF65-F5344CB8AC3E}">
        <p14:creationId xmlns:p14="http://schemas.microsoft.com/office/powerpoint/2010/main" val="4733794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57200" y="719138"/>
            <a:ext cx="6400800" cy="3600450"/>
          </a:xfrm>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US" sz="1200" b="1" dirty="0">
                <a:latin typeface="Arial" panose="020B0604020202020204" pitchFamily="34" charset="0"/>
                <a:ea typeface="Calibri"/>
                <a:cs typeface="Arial" panose="020B0604020202020204" pitchFamily="34" charset="0"/>
                <a:sym typeface="Calibri"/>
              </a:rPr>
              <a:t>Notas do instrutor: </a:t>
            </a:r>
          </a:p>
          <a:p>
            <a:pPr marL="0" lvl="0" indent="0" algn="l" rtl="0">
              <a:spcBef>
                <a:spcPts val="0"/>
              </a:spcBef>
              <a:spcAft>
                <a:spcPts val="0"/>
              </a:spcAft>
              <a:buNone/>
            </a:pPr>
            <a:endParaRPr lang="en-US" sz="1200" b="1" dirty="0">
              <a:latin typeface="Arial" panose="020B0604020202020204" pitchFamily="34" charset="0"/>
              <a:ea typeface="Calibri"/>
              <a:cs typeface="Arial" panose="020B0604020202020204" pitchFamily="34" charset="0"/>
              <a:sym typeface="Calibri"/>
            </a:endParaRPr>
          </a:p>
          <a:p>
            <a:pPr marL="171450" marR="0" lvl="0" indent="-171450" algn="l" defTabSz="914400" rtl="0" eaLnBrk="1" fontAlgn="auto" latinLnBrk="0" hangingPunct="1">
              <a:lnSpc>
                <a:spcPct val="100000"/>
              </a:lnSpc>
              <a:spcBef>
                <a:spcPts val="1245"/>
              </a:spcBef>
              <a:spcAft>
                <a:spcPts val="622"/>
              </a:spcAft>
              <a:buClrTx/>
              <a:buSzTx/>
              <a:buFont typeface="Wingdings" panose="05000000000000000000" pitchFamily="2" charset="2"/>
              <a:buChar char="v"/>
              <a:tabLst/>
              <a:defRPr/>
            </a:pPr>
            <a:r>
              <a:rPr lang="en-US" b="1" i="1" dirty="0">
                <a:latin typeface="Arial" panose="020B0604020202020204" pitchFamily="34" charset="0"/>
                <a:cs typeface="Arial" panose="020B0604020202020204" pitchFamily="34" charset="0"/>
              </a:rPr>
              <a:t>Estes ícones destinam-se a servir de sinais.  Cada ícone destina-se a ajudar a navegar no conteúdo e a saber o que está à frente.</a:t>
            </a:r>
          </a:p>
          <a:p>
            <a:pPr marL="0" lvl="0" indent="0">
              <a:spcBef>
                <a:spcPts val="1245"/>
              </a:spcBef>
              <a:spcAft>
                <a:spcPts val="622"/>
              </a:spcAft>
              <a:buFont typeface="Wingdings" panose="05000000000000000000" pitchFamily="2" charset="2"/>
              <a:buNone/>
            </a:pPr>
            <a:endParaRPr lang="en-US" sz="1200" b="1" dirty="0">
              <a:solidFill>
                <a:schemeClr val="tx1"/>
              </a:solidFill>
              <a:latin typeface="Arial" panose="020B0604020202020204" pitchFamily="34" charset="0"/>
              <a:ea typeface="+mn-ea"/>
              <a:cs typeface="Arial" panose="020B0604020202020204" pitchFamily="34" charset="0"/>
              <a:sym typeface="Calibri"/>
            </a:endParaRPr>
          </a:p>
          <a:p>
            <a:pPr marL="171450" lvl="0" indent="-171450">
              <a:spcBef>
                <a:spcPts val="1245"/>
              </a:spcBef>
              <a:spcAft>
                <a:spcPts val="622"/>
              </a:spcAft>
              <a:buFont typeface="Wingdings" panose="05000000000000000000" pitchFamily="2" charset="2"/>
              <a:buChar char="§"/>
            </a:pPr>
            <a:r>
              <a:rPr lang="fr-FR" sz="1200" b="1" i="0" u="sng" dirty="0">
                <a:latin typeface="Arial" panose="020B0604020202020204" pitchFamily="34" charset="0"/>
                <a:cs typeface="Arial" panose="020B0604020202020204" pitchFamily="34" charset="0"/>
              </a:rPr>
              <a:t>Dizer</a:t>
            </a:r>
            <a:r>
              <a:rPr lang="fr-FR" sz="1200" b="1" i="1" u="sng" dirty="0">
                <a:latin typeface="Arial" panose="020B0604020202020204" pitchFamily="34" charset="0"/>
                <a:cs typeface="Arial" panose="020B0604020202020204" pitchFamily="34" charset="0"/>
              </a:rPr>
              <a:t>:</a:t>
            </a:r>
            <a:r>
              <a:rPr lang="fr-FR" sz="1200" b="1" i="1" u="none" dirty="0">
                <a:latin typeface="Arial" panose="020B0604020202020204" pitchFamily="34" charset="0"/>
                <a:cs typeface="Arial" panose="020B0604020202020204" pitchFamily="34" charset="0"/>
              </a:rPr>
              <a:t> </a:t>
            </a:r>
            <a:r>
              <a:rPr lang="fr-FR" sz="1200" b="0" i="0" dirty="0">
                <a:latin typeface="Arial" panose="020B0604020202020204" pitchFamily="34" charset="0"/>
                <a:cs typeface="Arial" panose="020B0604020202020204" pitchFamily="34" charset="0"/>
              </a:rPr>
              <a:t>Este é um lembrete rápido dos ícones utilizados nas apresentações do FETP Frontline. </a:t>
            </a:r>
          </a:p>
          <a:p>
            <a:endParaRPr lang="en-US" dirty="0"/>
          </a:p>
        </p:txBody>
      </p:sp>
      <p:sp>
        <p:nvSpPr>
          <p:cNvPr id="4" name="Slide Number Placeholder 3"/>
          <p:cNvSpPr>
            <a:spLocks noGrp="1"/>
          </p:cNvSpPr>
          <p:nvPr>
            <p:ph type="sldNum" sz="quarter" idx="5"/>
          </p:nvPr>
        </p:nvSpPr>
        <p:spPr/>
        <p:txBody>
          <a:bodyPr/>
          <a:lstStyle/>
          <a:p>
            <a:fld id="{61907406-920C-426E-8A32-950F522D6089}" type="slidenum">
              <a:rPr lang="en-US" smtClean="0"/>
              <a:t>2</a:t>
            </a:fld>
            <a:endParaRPr lang="en-US"/>
          </a:p>
        </p:txBody>
      </p:sp>
    </p:spTree>
    <p:extLst>
      <p:ext uri="{BB962C8B-B14F-4D97-AF65-F5344CB8AC3E}">
        <p14:creationId xmlns:p14="http://schemas.microsoft.com/office/powerpoint/2010/main" val="32643896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45"/>
              </a:spcAft>
            </a:pPr>
            <a:r>
              <a:rPr lang="en-US" sz="1200" b="1" i="0" dirty="0">
                <a:latin typeface="Arial" panose="020B0604020202020204" pitchFamily="34" charset="0"/>
                <a:ea typeface="Times New Roman" panose="02020603050405020304" pitchFamily="18" charset="0"/>
                <a:cs typeface="Arial" panose="020B0604020202020204" pitchFamily="34" charset="0"/>
              </a:rPr>
              <a:t>Notas do instrutor</a:t>
            </a:r>
            <a:r>
              <a:rPr lang="en-US" sz="1200" i="0" dirty="0">
                <a:latin typeface="Arial" panose="020B0604020202020204" pitchFamily="34" charset="0"/>
                <a:ea typeface="Times New Roman" panose="02020603050405020304" pitchFamily="18" charset="0"/>
                <a:cs typeface="Arial" panose="020B0604020202020204" pitchFamily="34" charset="0"/>
              </a:rPr>
              <a:t>: </a:t>
            </a:r>
          </a:p>
          <a:p>
            <a:pPr marL="0" indent="0">
              <a:lnSpc>
                <a:spcPct val="115000"/>
              </a:lnSpc>
              <a:spcAft>
                <a:spcPts val="1245"/>
              </a:spcAft>
              <a:buFont typeface="Arial" panose="020B0604020202020204" pitchFamily="34" charset="0"/>
              <a:buNone/>
            </a:pPr>
            <a:endParaRPr lang="pt-BR" sz="1200" b="1" i="1" u="none"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20B0604020202020204" pitchFamily="34" charset="0"/>
              <a:buChar char="v"/>
            </a:pPr>
            <a:r>
              <a:rPr lang="pt-BR" b="1" i="1" noProof="0" dirty="0">
                <a:latin typeface="Arial" panose="020B0604020202020204" pitchFamily="34" charset="0"/>
                <a:ea typeface="Times New Roman" panose="02020603050405020304" pitchFamily="18" charset="0"/>
                <a:cs typeface="Arial" panose="020B0604020202020204" pitchFamily="34" charset="0"/>
              </a:rPr>
              <a:t>A seguir, apresentamos um resumo dos objectivos de aprendizagem. Resumir os objectivos de aprendizagem é uma estratégia eficaz para melhorar o pensamento crítico!</a:t>
            </a:r>
            <a:endParaRPr lang="pt-BR" sz="1200" b="1" i="1"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4999"/>
              </a:lnSpc>
              <a:spcAft>
                <a:spcPts val="1245"/>
              </a:spcAft>
              <a:buFont typeface="Wingdings" panose="020B0604020202020204" pitchFamily="34" charset="0"/>
              <a:buChar char="v"/>
            </a:pPr>
            <a:endParaRPr lang="pt-BR"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i="0" u="sng" noProof="0" dirty="0">
                <a:latin typeface="Arial" panose="020B0604020202020204" pitchFamily="34" charset="0"/>
                <a:ea typeface="Times New Roman" panose="02020603050405020304" pitchFamily="18" charset="0"/>
                <a:cs typeface="Arial" panose="020B0604020202020204" pitchFamily="34" charset="0"/>
              </a:rPr>
              <a:t>Resumir dizendo</a:t>
            </a:r>
            <a:r>
              <a:rPr lang="pt-BR" sz="1200" b="0" i="0" u="sng" noProof="0" dirty="0">
                <a:latin typeface="Arial" panose="020B0604020202020204" pitchFamily="34" charset="0"/>
                <a:ea typeface="Times New Roman" panose="02020603050405020304" pitchFamily="18" charset="0"/>
                <a:cs typeface="Arial" panose="020B0604020202020204" pitchFamily="34" charset="0"/>
              </a:rPr>
              <a:t>:</a:t>
            </a:r>
            <a:r>
              <a:rPr lang="pt-BR" sz="1200" b="0" i="0" u="none" noProof="0" dirty="0">
                <a:latin typeface="Arial" panose="020B0604020202020204" pitchFamily="34" charset="0"/>
                <a:ea typeface="Times New Roman" panose="02020603050405020304" pitchFamily="18" charset="0"/>
                <a:cs typeface="Arial" panose="020B0604020202020204" pitchFamily="34" charset="0"/>
              </a:rPr>
              <a:t> </a:t>
            </a:r>
            <a:r>
              <a:rPr lang="pt-BR" sz="1200" b="0" i="0" noProof="0" dirty="0">
                <a:latin typeface="Arial" panose="020B0604020202020204" pitchFamily="34" charset="0"/>
                <a:ea typeface="Times New Roman" panose="02020603050405020304" pitchFamily="18" charset="0"/>
                <a:cs typeface="Arial" panose="020B0604020202020204" pitchFamily="34" charset="0"/>
              </a:rPr>
              <a:t>Esta lição </a:t>
            </a:r>
            <a:r>
              <a:rPr lang="pt-BR" sz="1200" i="0" noProof="0" dirty="0">
                <a:latin typeface="Arial" panose="020B0604020202020204" pitchFamily="34" charset="0"/>
                <a:ea typeface="Times New Roman" panose="02020603050405020304" pitchFamily="18" charset="0"/>
                <a:cs typeface="Arial" panose="020B0604020202020204" pitchFamily="34" charset="0"/>
              </a:rPr>
              <a:t>introduz a vigilância da saúde pública, explica o objetivo e a utilização dos dados de saúde locais nos sistemas de vigilância, apresenta o Regulamento Sanitário Internacional (</a:t>
            </a:r>
            <a:r>
              <a:rPr lang="pt-BR" sz="1200" i="1" noProof="0" dirty="0">
                <a:latin typeface="Arial" panose="020B0604020202020204" pitchFamily="34" charset="0"/>
                <a:ea typeface="Times New Roman" panose="02020603050405020304" pitchFamily="18" charset="0"/>
                <a:cs typeface="Arial" panose="020B0604020202020204" pitchFamily="34" charset="0"/>
              </a:rPr>
              <a:t>RSI da Organização Mundial de Saúde, 2005</a:t>
            </a:r>
            <a:r>
              <a:rPr lang="pt-BR" sz="1200" i="0" noProof="0" dirty="0">
                <a:latin typeface="Arial" panose="020B0604020202020204" pitchFamily="34" charset="0"/>
                <a:ea typeface="Times New Roman" panose="02020603050405020304" pitchFamily="18" charset="0"/>
                <a:cs typeface="Arial" panose="020B0604020202020204" pitchFamily="34" charset="0"/>
              </a:rPr>
              <a:t>) e discute a integração do One Health no ciclo de vigilância (</a:t>
            </a:r>
            <a:r>
              <a:rPr lang="pt-BR" sz="1200" i="1" noProof="0" dirty="0">
                <a:latin typeface="Arial" panose="020B0604020202020204" pitchFamily="34" charset="0"/>
                <a:ea typeface="Times New Roman" panose="02020603050405020304" pitchFamily="18" charset="0"/>
                <a:cs typeface="Arial" panose="020B0604020202020204" pitchFamily="34" charset="0"/>
              </a:rPr>
              <a:t>as suas vantagens, os seus desafios e as formas de os enfrentar</a:t>
            </a:r>
            <a:r>
              <a:rPr lang="pt-BR" sz="1200" i="0" noProof="0" dirty="0">
                <a:latin typeface="Arial" panose="020B0604020202020204" pitchFamily="34" charset="0"/>
                <a:ea typeface="Times New Roman" panose="02020603050405020304" pitchFamily="18" charset="0"/>
                <a:cs typeface="Arial" panose="020B0604020202020204" pitchFamily="34" charset="0"/>
              </a:rPr>
              <a:t>). Ser-lhe-á pedido que faça um diagrama do fluxo de dados de vigilância sanitária desde o nível distrital até ao nível nacional no seu sector!</a:t>
            </a:r>
          </a:p>
          <a:p>
            <a:pPr marL="171450" lvl="0" indent="-171450">
              <a:lnSpc>
                <a:spcPct val="115000"/>
              </a:lnSpc>
              <a:spcAft>
                <a:spcPts val="1245"/>
              </a:spcAft>
              <a:buFont typeface="Arial" panose="020B0604020202020204" pitchFamily="34" charset="0"/>
              <a:buChar char="•"/>
            </a:pPr>
            <a:endParaRPr lang="en-US" sz="1200" dirty="0">
              <a:latin typeface="+mn-lt"/>
              <a:ea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064EA7F3-87C3-4B9C-A326-5DF204C82D74}" type="slidenum">
              <a:rPr lang="en-US" smtClean="0"/>
              <a:t>3</a:t>
            </a:fld>
            <a:endParaRPr lang="en-US"/>
          </a:p>
        </p:txBody>
      </p:sp>
    </p:spTree>
    <p:extLst>
      <p:ext uri="{BB962C8B-B14F-4D97-AF65-F5344CB8AC3E}">
        <p14:creationId xmlns:p14="http://schemas.microsoft.com/office/powerpoint/2010/main" val="195199149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45"/>
              </a:spcBef>
              <a:spcAft>
                <a:spcPts val="622"/>
              </a:spcAft>
            </a:pPr>
            <a:r>
              <a:rPr lang="pt-BR" sz="1200" b="1" noProof="0" dirty="0">
                <a:latin typeface="Arial" panose="020B0604020202020204" pitchFamily="34" charset="0"/>
                <a:cs typeface="Arial" panose="020B0604020202020204" pitchFamily="34" charset="0"/>
              </a:rPr>
              <a:t>Notas do instrutor:</a:t>
            </a:r>
          </a:p>
          <a:p>
            <a:pPr>
              <a:lnSpc>
                <a:spcPct val="115000"/>
              </a:lnSpc>
              <a:spcAft>
                <a:spcPts val="1245"/>
              </a:spcAft>
            </a:pPr>
            <a:r>
              <a:rPr lang="pt-BR" sz="1200" i="1" noProof="0" dirty="0">
                <a:latin typeface="Arial" panose="020B0604020202020204" pitchFamily="34" charset="0"/>
                <a:ea typeface="Times New Roman" panose="02020603050405020304" pitchFamily="18" charset="0"/>
                <a:cs typeface="Arial" panose="020B0604020202020204" pitchFamily="34" charset="0"/>
              </a:rPr>
              <a:t> </a:t>
            </a: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Pergunte aos</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b="0" noProof="0" dirty="0">
                <a:latin typeface="Arial" panose="020B0604020202020204" pitchFamily="34" charset="0"/>
                <a:ea typeface="Times New Roman" panose="02020603050405020304" pitchFamily="18" charset="0"/>
                <a:cs typeface="Arial" panose="020B0604020202020204" pitchFamily="34" charset="0"/>
              </a:rPr>
              <a:t>participantes "Quando e como é que fazemos vigilância da saúde pública?"</a:t>
            </a:r>
          </a:p>
          <a:p>
            <a:pPr marL="171450" indent="-171450">
              <a:lnSpc>
                <a:spcPct val="115000"/>
              </a:lnSpc>
              <a:buFont typeface="Wingdings" panose="05000000000000000000" pitchFamily="2" charset="2"/>
              <a:buChar char="§"/>
            </a:pPr>
            <a:endParaRPr lang="pt-BR" sz="1200" b="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Confirmar</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b="0" noProof="0" dirty="0">
                <a:latin typeface="Arial" panose="020B0604020202020204" pitchFamily="34" charset="0"/>
                <a:ea typeface="Times New Roman" panose="02020603050405020304" pitchFamily="18" charset="0"/>
                <a:cs typeface="Arial" panose="020B0604020202020204" pitchFamily="34" charset="0"/>
              </a:rPr>
              <a:t>respostas </a:t>
            </a:r>
            <a:r>
              <a:rPr lang="pt-BR" sz="1200" b="1" noProof="0" dirty="0">
                <a:latin typeface="Arial" panose="020B0604020202020204" pitchFamily="34" charset="0"/>
                <a:ea typeface="Times New Roman" panose="02020603050405020304" pitchFamily="18" charset="0"/>
                <a:cs typeface="Arial" panose="020B0604020202020204" pitchFamily="34" charset="0"/>
              </a:rPr>
              <a:t>&lt;CLICAR&gt;</a:t>
            </a:r>
          </a:p>
          <a:p>
            <a:pPr marL="171450" indent="-171450">
              <a:lnSpc>
                <a:spcPct val="115000"/>
              </a:lnSpc>
              <a:buFont typeface="Wingdings" panose="05000000000000000000" pitchFamily="2" charset="2"/>
              <a:buChar char="§"/>
            </a:pPr>
            <a:endParaRPr lang="pt-BR" sz="1200" b="1" u="sng"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Reforçar</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b="0" noProof="0" dirty="0">
                <a:latin typeface="Arial" panose="020B0604020202020204" pitchFamily="34" charset="0"/>
                <a:ea typeface="Times New Roman" panose="02020603050405020304" pitchFamily="18" charset="0"/>
                <a:cs typeface="Arial" panose="020B0604020202020204" pitchFamily="34" charset="0"/>
              </a:rPr>
              <a:t>que a vigilância da PH deve ser um processo contínuo e sistemático. </a:t>
            </a:r>
          </a:p>
          <a:p>
            <a:pPr marL="171450" indent="-171450">
              <a:lnSpc>
                <a:spcPct val="115000"/>
              </a:lnSpc>
              <a:buFont typeface="Wingdings" panose="05000000000000000000" pitchFamily="2" charset="2"/>
              <a:buChar char="§"/>
            </a:pPr>
            <a:endParaRPr lang="pt-BR" sz="1200" b="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noProof="0" dirty="0">
                <a:latin typeface="Arial" panose="020B0604020202020204" pitchFamily="34" charset="0"/>
                <a:ea typeface="Times New Roman" panose="02020603050405020304" pitchFamily="18" charset="0"/>
                <a:cs typeface="Arial" panose="020B0604020202020204" pitchFamily="34" charset="0"/>
              </a:rPr>
              <a:t>Realizamos a vigilância da PH numa base contínua e fazemo-lo de forma sistemática. Por sistemática queremos dizer que os dados são recolhidos da mesma forma, utilizando as mesmas definições de casos, os mesmos formulários, etc. em todas as áreas e ao longo do tempo.</a:t>
            </a:r>
          </a:p>
          <a:p>
            <a:pPr marL="171450" indent="-171450">
              <a:lnSpc>
                <a:spcPct val="115000"/>
              </a:lnSpc>
              <a:spcAft>
                <a:spcPts val="1245"/>
              </a:spcAft>
              <a:buFont typeface="Wingdings" panose="05000000000000000000" pitchFamily="2" charset="2"/>
              <a:buChar char="§"/>
            </a:pPr>
            <a:endParaRPr lang="pt-BR" sz="1200" b="1" u="sng"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Pergunte aos </a:t>
            </a:r>
            <a:r>
              <a:rPr lang="pt-BR" sz="1200" b="0" noProof="0" dirty="0">
                <a:latin typeface="Arial" panose="020B0604020202020204" pitchFamily="34" charset="0"/>
                <a:ea typeface="Times New Roman" panose="02020603050405020304" pitchFamily="18" charset="0"/>
                <a:cs typeface="Arial" panose="020B0604020202020204" pitchFamily="34" charset="0"/>
              </a:rPr>
              <a:t>participantes "O que é a vigilância das PH?"  </a:t>
            </a:r>
          </a:p>
          <a:p>
            <a:pPr marL="171450" indent="-171450">
              <a:lnSpc>
                <a:spcPct val="115000"/>
              </a:lnSpc>
              <a:spcAft>
                <a:spcPts val="1245"/>
              </a:spcAft>
              <a:buFont typeface="Wingdings" panose="05000000000000000000" pitchFamily="2" charset="2"/>
              <a:buChar char="§"/>
            </a:pPr>
            <a:endParaRPr lang="pt-BR" sz="1200" b="0" u="sng"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Confirmar</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b="0" u="none" noProof="0" dirty="0">
                <a:latin typeface="Arial" panose="020B0604020202020204" pitchFamily="34" charset="0"/>
                <a:ea typeface="Times New Roman" panose="02020603050405020304" pitchFamily="18" charset="0"/>
                <a:cs typeface="Arial" panose="020B0604020202020204" pitchFamily="34" charset="0"/>
              </a:rPr>
              <a:t>r</a:t>
            </a:r>
            <a:r>
              <a:rPr lang="pt-BR" sz="1200" b="0" noProof="0" dirty="0">
                <a:latin typeface="Arial" panose="020B0604020202020204" pitchFamily="34" charset="0"/>
                <a:ea typeface="Times New Roman" panose="02020603050405020304" pitchFamily="18" charset="0"/>
                <a:cs typeface="Arial" panose="020B0604020202020204" pitchFamily="34" charset="0"/>
              </a:rPr>
              <a:t>espostas </a:t>
            </a:r>
            <a:r>
              <a:rPr lang="pt-BR" sz="1200" b="1" noProof="0" dirty="0">
                <a:latin typeface="Arial" panose="020B0604020202020204" pitchFamily="34" charset="0"/>
                <a:ea typeface="Times New Roman" panose="02020603050405020304" pitchFamily="18" charset="0"/>
                <a:cs typeface="Arial" panose="020B0604020202020204" pitchFamily="34" charset="0"/>
              </a:rPr>
              <a:t>&lt;CLICAR&gt;</a:t>
            </a:r>
          </a:p>
          <a:p>
            <a:pPr marL="171450" indent="-171450">
              <a:lnSpc>
                <a:spcPct val="115000"/>
              </a:lnSpc>
              <a:spcAft>
                <a:spcPts val="1245"/>
              </a:spcAft>
              <a:buFont typeface="Wingdings" panose="05000000000000000000" pitchFamily="2" charset="2"/>
              <a:buChar char="§"/>
            </a:pPr>
            <a:endParaRPr lang="pt-BR" sz="1200" b="1" u="sng"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b="0" noProof="0" dirty="0">
                <a:latin typeface="Arial" panose="020B0604020202020204" pitchFamily="34" charset="0"/>
                <a:ea typeface="Times New Roman" panose="02020603050405020304" pitchFamily="18" charset="0"/>
                <a:cs typeface="Arial" panose="020B0604020202020204" pitchFamily="34" charset="0"/>
              </a:rPr>
              <a:t>A vigilância da saúde inclui a recolha, a análise, a interpretação e a partilha (</a:t>
            </a:r>
            <a:r>
              <a:rPr lang="pt-BR" sz="1200" b="0" i="1" noProof="0" dirty="0">
                <a:latin typeface="Arial" panose="020B0604020202020204" pitchFamily="34" charset="0"/>
                <a:ea typeface="Times New Roman" panose="02020603050405020304" pitchFamily="18" charset="0"/>
                <a:cs typeface="Arial" panose="020B0604020202020204" pitchFamily="34" charset="0"/>
              </a:rPr>
              <a:t>divulgação</a:t>
            </a:r>
            <a:r>
              <a:rPr lang="pt-BR" sz="1200" b="0" noProof="0" dirty="0">
                <a:latin typeface="Arial" panose="020B0604020202020204" pitchFamily="34" charset="0"/>
                <a:ea typeface="Times New Roman" panose="02020603050405020304" pitchFamily="18" charset="0"/>
                <a:cs typeface="Arial" panose="020B0604020202020204" pitchFamily="34" charset="0"/>
              </a:rPr>
              <a:t>) de dados relacionados com a saúde</a:t>
            </a:r>
            <a:r>
              <a:rPr lang="pt-BR" sz="1200" b="1" noProof="0" dirty="0">
                <a:latin typeface="Arial" panose="020B0604020202020204" pitchFamily="34" charset="0"/>
                <a:ea typeface="Times New Roman" panose="02020603050405020304" pitchFamily="18" charset="0"/>
                <a:cs typeface="Arial" panose="020B0604020202020204" pitchFamily="34" charset="0"/>
              </a:rPr>
              <a:t>.</a:t>
            </a:r>
          </a:p>
          <a:p>
            <a:pPr marL="171450" indent="-171450">
              <a:lnSpc>
                <a:spcPct val="115000"/>
              </a:lnSpc>
              <a:buFont typeface="Wingdings" panose="05000000000000000000" pitchFamily="2" charset="2"/>
              <a:buChar char="§"/>
            </a:pP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Pergunte aos </a:t>
            </a:r>
            <a:r>
              <a:rPr lang="pt-BR" sz="1200" b="0" noProof="0" dirty="0">
                <a:latin typeface="Arial" panose="020B0604020202020204" pitchFamily="34" charset="0"/>
                <a:ea typeface="Times New Roman" panose="02020603050405020304" pitchFamily="18" charset="0"/>
                <a:cs typeface="Arial" panose="020B0604020202020204" pitchFamily="34" charset="0"/>
              </a:rPr>
              <a:t>participantes "Porque é que acham que fazemos vigilância de PH?" </a:t>
            </a: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endParaRPr lang="pt-BR" sz="1200" b="1" u="sng" noProof="0" dirty="0">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lang="pt-BR" sz="1200" b="1" u="sng" noProof="0" dirty="0">
                <a:latin typeface="Arial" panose="020B0604020202020204" pitchFamily="34" charset="0"/>
                <a:ea typeface="Times New Roman" panose="02020603050405020304" pitchFamily="18" charset="0"/>
                <a:cs typeface="Arial" panose="020B0604020202020204" pitchFamily="34" charset="0"/>
              </a:rPr>
              <a:t>Confirmar</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b="0" noProof="0" dirty="0">
                <a:latin typeface="Arial" panose="020B0604020202020204" pitchFamily="34" charset="0"/>
                <a:ea typeface="Times New Roman" panose="02020603050405020304" pitchFamily="18" charset="0"/>
                <a:cs typeface="Arial" panose="020B0604020202020204" pitchFamily="34" charset="0"/>
              </a:rPr>
              <a:t>respostas </a:t>
            </a:r>
            <a:r>
              <a:rPr lang="pt-BR" sz="1200" b="1" noProof="0" dirty="0">
                <a:latin typeface="Arial" panose="020B0604020202020204" pitchFamily="34" charset="0"/>
                <a:ea typeface="Times New Roman" panose="02020603050405020304" pitchFamily="18" charset="0"/>
                <a:cs typeface="Arial" panose="020B0604020202020204" pitchFamily="34" charset="0"/>
              </a:rPr>
              <a:t>&lt;CLICAR&gt;</a:t>
            </a:r>
          </a:p>
          <a:p>
            <a:pPr marL="0" marR="0" lvl="0" indent="0" algn="l" defTabSz="914400" rtl="0" eaLnBrk="1" fontAlgn="auto" latinLnBrk="0" hangingPunct="1">
              <a:lnSpc>
                <a:spcPct val="115000"/>
              </a:lnSpc>
              <a:spcBef>
                <a:spcPts val="0"/>
              </a:spcBef>
              <a:spcAft>
                <a:spcPts val="0"/>
              </a:spcAft>
              <a:buClrTx/>
              <a:buSzTx/>
              <a:buFont typeface="Wingdings" panose="05000000000000000000" pitchFamily="2" charset="2"/>
              <a:buNone/>
              <a:tabLst/>
              <a:defRPr/>
            </a:pPr>
            <a:endParaRPr lang="pt-BR" sz="1200" b="1" u="sng" noProof="0" dirty="0">
              <a:latin typeface="Arial" panose="020B0604020202020204" pitchFamily="34" charset="0"/>
              <a:ea typeface="Times New Roman" panose="02020603050405020304" pitchFamily="18" charset="0"/>
              <a:cs typeface="Arial" panose="020B0604020202020204" pitchFamily="34" charset="0"/>
            </a:endParaRPr>
          </a:p>
          <a:p>
            <a:pPr marL="171450" marR="0" lvl="0" indent="-171450" algn="l" defTabSz="914400" rtl="0" eaLnBrk="1" fontAlgn="auto" latinLnBrk="0" hangingPunct="1">
              <a:lnSpc>
                <a:spcPct val="115000"/>
              </a:lnSpc>
              <a:spcBef>
                <a:spcPts val="0"/>
              </a:spcBef>
              <a:spcAft>
                <a:spcPts val="0"/>
              </a:spcAft>
              <a:buClrTx/>
              <a:buSzTx/>
              <a:buFont typeface="Wingdings" panose="05000000000000000000" pitchFamily="2" charset="2"/>
              <a:buChar char="§"/>
              <a:tabLst/>
              <a:defRP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b="1" noProof="0" dirty="0">
                <a:latin typeface="Arial" panose="020B0604020202020204" pitchFamily="34" charset="0"/>
                <a:ea typeface="Times New Roman" panose="02020603050405020304" pitchFamily="18" charset="0"/>
                <a:cs typeface="Arial" panose="020B0604020202020204" pitchFamily="34" charset="0"/>
              </a:rPr>
              <a:t>Efectuamos </a:t>
            </a:r>
            <a:r>
              <a:rPr lang="pt-BR" sz="1200" b="0" noProof="0" dirty="0">
                <a:latin typeface="Arial" panose="020B0604020202020204" pitchFamily="34" charset="0"/>
                <a:ea typeface="Times New Roman" panose="02020603050405020304" pitchFamily="18" charset="0"/>
                <a:cs typeface="Arial" panose="020B0604020202020204" pitchFamily="34" charset="0"/>
              </a:rPr>
              <a:t>a vigilância da saúde pública para a utilizar nas acções de saúde pública, a fim de </a:t>
            </a:r>
            <a:r>
              <a:rPr lang="pt-BR" sz="1200" noProof="0" dirty="0">
                <a:latin typeface="Arial" panose="020B0604020202020204" pitchFamily="34" charset="0"/>
                <a:ea typeface="Times New Roman" panose="02020603050405020304" pitchFamily="18" charset="0"/>
                <a:cs typeface="Arial" panose="020B0604020202020204" pitchFamily="34" charset="0"/>
              </a:rPr>
              <a:t>reduzir a morbilidade (doença) e a mortalidade (morte) e melhorar a saúde.</a:t>
            </a:r>
          </a:p>
          <a:p>
            <a:pPr marL="171450" indent="-171450">
              <a:lnSpc>
                <a:spcPct val="115000"/>
              </a:lnSpc>
              <a:buFont typeface="Wingdings" panose="05000000000000000000" pitchFamily="2" charset="2"/>
              <a:buChar char="§"/>
            </a:pP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Perguntar</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noProof="0" dirty="0">
                <a:latin typeface="Arial" panose="020B0604020202020204" pitchFamily="34" charset="0"/>
                <a:ea typeface="Times New Roman" panose="02020603050405020304" pitchFamily="18" charset="0"/>
                <a:cs typeface="Arial" panose="020B0604020202020204" pitchFamily="34" charset="0"/>
              </a:rPr>
              <a:t>se há alguma questão antes de passar ao diapositivo seguinte?</a:t>
            </a:r>
          </a:p>
          <a:p>
            <a:pPr marL="171450" indent="-171450">
              <a:lnSpc>
                <a:spcPct val="115000"/>
              </a:lnSpc>
              <a:buFont typeface="Wingdings" panose="05000000000000000000" pitchFamily="2" charset="2"/>
              <a:buChar char="§"/>
            </a:pP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Times New Roman" panose="02020603050405020304" pitchFamily="18" charset="0"/>
                <a:cs typeface="Arial" panose="020B0604020202020204" pitchFamily="34" charset="0"/>
              </a:rPr>
              <a:t>Abordar/esclarecer</a:t>
            </a:r>
            <a:r>
              <a:rPr lang="pt-BR" sz="1200" b="1" u="none" noProof="0" dirty="0">
                <a:latin typeface="Arial" panose="020B0604020202020204" pitchFamily="34" charset="0"/>
                <a:ea typeface="Times New Roman" panose="02020603050405020304" pitchFamily="18" charset="0"/>
                <a:cs typeface="Arial" panose="020B0604020202020204" pitchFamily="34" charset="0"/>
              </a:rPr>
              <a:t> </a:t>
            </a:r>
            <a:r>
              <a:rPr lang="pt-BR" sz="1200" noProof="0" dirty="0">
                <a:latin typeface="Arial" panose="020B0604020202020204" pitchFamily="34" charset="0"/>
                <a:ea typeface="Times New Roman" panose="02020603050405020304" pitchFamily="18" charset="0"/>
                <a:cs typeface="Arial" panose="020B0604020202020204" pitchFamily="34" charset="0"/>
              </a:rPr>
              <a:t>o que for necessário.</a:t>
            </a:r>
          </a:p>
          <a:p>
            <a:endParaRPr lang="en-US" dirty="0"/>
          </a:p>
        </p:txBody>
      </p:sp>
      <p:sp>
        <p:nvSpPr>
          <p:cNvPr id="4" name="Slide Number Placeholder 3"/>
          <p:cNvSpPr>
            <a:spLocks noGrp="1"/>
          </p:cNvSpPr>
          <p:nvPr>
            <p:ph type="sldNum" sz="quarter" idx="5"/>
          </p:nvPr>
        </p:nvSpPr>
        <p:spPr/>
        <p:txBody>
          <a:bodyPr/>
          <a:lstStyle/>
          <a:p>
            <a:fld id="{064EA7F3-87C3-4B9C-A326-5DF204C82D74}" type="slidenum">
              <a:rPr lang="en-US" smtClean="0"/>
              <a:t>4</a:t>
            </a:fld>
            <a:endParaRPr lang="en-US"/>
          </a:p>
        </p:txBody>
      </p:sp>
    </p:spTree>
    <p:extLst>
      <p:ext uri="{BB962C8B-B14F-4D97-AF65-F5344CB8AC3E}">
        <p14:creationId xmlns:p14="http://schemas.microsoft.com/office/powerpoint/2010/main" val="18661692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45"/>
              </a:spcBef>
              <a:spcAft>
                <a:spcPts val="622"/>
              </a:spcAft>
            </a:pPr>
            <a:r>
              <a:rPr lang="pt-BR" sz="1200" b="1" noProof="0" dirty="0">
                <a:latin typeface="Arial" panose="020B0604020202020204" pitchFamily="34" charset="0"/>
                <a:cs typeface="Arial" panose="020B0604020202020204" pitchFamily="34" charset="0"/>
              </a:rPr>
              <a:t> Notas do instrutor</a:t>
            </a:r>
            <a:r>
              <a:rPr lang="pt-BR" b="1" noProof="0" dirty="0">
                <a:latin typeface="Arial" panose="020B0604020202020204" pitchFamily="34" charset="0"/>
                <a:cs typeface="Arial" panose="020B0604020202020204" pitchFamily="34" charset="0"/>
              </a:rPr>
              <a:t>: </a:t>
            </a:r>
            <a:endParaRPr lang="pt-BR" sz="1200" b="1" noProof="0" dirty="0">
              <a:latin typeface="Arial" panose="020B0604020202020204" pitchFamily="34" charset="0"/>
              <a:cs typeface="Arial" panose="020B0604020202020204" pitchFamily="34" charset="0"/>
            </a:endParaRPr>
          </a:p>
          <a:p>
            <a:pPr>
              <a:spcBef>
                <a:spcPts val="1245"/>
              </a:spcBef>
              <a:spcAft>
                <a:spcPts val="622"/>
              </a:spcAft>
            </a:pPr>
            <a:endParaRPr lang="pt-BR" sz="1200" b="1" noProof="0" dirty="0">
              <a:latin typeface="Arial" panose="020B0604020202020204" pitchFamily="34" charset="0"/>
              <a:cs typeface="Arial" panose="020B0604020202020204" pitchFamily="34" charset="0"/>
            </a:endParaRPr>
          </a:p>
          <a:p>
            <a:pPr marL="171450" indent="-171450">
              <a:lnSpc>
                <a:spcPct val="115000"/>
              </a:lnSpc>
              <a:spcAft>
                <a:spcPts val="622"/>
              </a:spcAft>
              <a:buFont typeface="Wingdings" panose="05000000000000000000" pitchFamily="2" charset="2"/>
              <a:buChar char="§"/>
            </a:pPr>
            <a:r>
              <a:rPr lang="pt-BR" b="1" u="sng" noProof="0" dirty="0">
                <a:latin typeface="Arial"/>
                <a:cs typeface="Arial"/>
              </a:rPr>
              <a:t>Dizer:</a:t>
            </a:r>
            <a:r>
              <a:rPr lang="pt-BR" b="1" u="none" noProof="0" dirty="0">
                <a:latin typeface="Arial"/>
                <a:cs typeface="Arial"/>
              </a:rPr>
              <a:t> </a:t>
            </a:r>
            <a:r>
              <a:rPr lang="pt-BR" b="0" u="none" noProof="0" dirty="0">
                <a:latin typeface="Arial"/>
                <a:cs typeface="Arial"/>
              </a:rPr>
              <a:t>Dê uma vista de olhos a este ciclo de Vigilância da Saúde Pública e vamos discutir cada fase.</a:t>
            </a:r>
            <a:r>
              <a:rPr lang="pt-BR" noProof="0" dirty="0">
                <a:latin typeface="Arial"/>
                <a:cs typeface="Arial"/>
              </a:rPr>
              <a:t>  </a:t>
            </a:r>
            <a:endParaRPr lang="pt-BR" b="0" u="none" noProof="0" dirty="0">
              <a:latin typeface="Arial"/>
              <a:cs typeface="Arial"/>
            </a:endParaRPr>
          </a:p>
          <a:p>
            <a:pPr marL="171450" indent="-171450">
              <a:lnSpc>
                <a:spcPct val="115000"/>
              </a:lnSpc>
              <a:spcAft>
                <a:spcPts val="622"/>
              </a:spcAft>
              <a:buFont typeface="Wingdings" panose="05000000000000000000" pitchFamily="2" charset="2"/>
              <a:buChar char="§"/>
            </a:pPr>
            <a:endParaRPr lang="pt-BR" b="0" u="none" noProof="0" dirty="0">
              <a:latin typeface="Arial" panose="020B0604020202020204" pitchFamily="34" charset="0"/>
              <a:cs typeface="Arial" panose="020B0604020202020204" pitchFamily="34" charset="0"/>
            </a:endParaRPr>
          </a:p>
          <a:p>
            <a:pPr marL="171450" indent="-171450">
              <a:lnSpc>
                <a:spcPct val="115000"/>
              </a:lnSpc>
              <a:spcAft>
                <a:spcPts val="622"/>
              </a:spcAft>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Permitir</a:t>
            </a:r>
            <a:r>
              <a:rPr lang="pt-BR" b="1" u="none" noProof="0" dirty="0">
                <a:latin typeface="Arial" panose="020B0604020202020204" pitchFamily="34" charset="0"/>
                <a:cs typeface="Arial" panose="020B0604020202020204" pitchFamily="34" charset="0"/>
              </a:rPr>
              <a:t> </a:t>
            </a:r>
            <a:r>
              <a:rPr lang="pt-BR" b="0" u="none" noProof="0" dirty="0">
                <a:latin typeface="Arial" panose="020B0604020202020204" pitchFamily="34" charset="0"/>
                <a:cs typeface="Arial" panose="020B0604020202020204" pitchFamily="34" charset="0"/>
              </a:rPr>
              <a:t>um breve momento para os alunos (</a:t>
            </a:r>
            <a:r>
              <a:rPr lang="pt-BR" b="0" i="1" u="none" noProof="0" dirty="0">
                <a:latin typeface="Arial" panose="020B0604020202020204" pitchFamily="34" charset="0"/>
                <a:cs typeface="Arial" panose="020B0604020202020204" pitchFamily="34" charset="0"/>
              </a:rPr>
              <a:t>especialmente os alunos visuais</a:t>
            </a:r>
            <a:r>
              <a:rPr lang="pt-BR" b="0" u="none" noProof="0" dirty="0">
                <a:latin typeface="Arial" panose="020B0604020202020204" pitchFamily="34" charset="0"/>
                <a:cs typeface="Arial" panose="020B0604020202020204" pitchFamily="34" charset="0"/>
              </a:rPr>
              <a:t>) reverem.</a:t>
            </a:r>
          </a:p>
          <a:p>
            <a:pPr marL="0" indent="0">
              <a:lnSpc>
                <a:spcPct val="115000"/>
              </a:lnSpc>
              <a:spcAft>
                <a:spcPts val="622"/>
              </a:spcAft>
              <a:buFont typeface="Wingdings" panose="05000000000000000000" pitchFamily="2" charset="2"/>
              <a:buNone/>
            </a:pPr>
            <a:endParaRPr lang="pt-BR" b="1" u="none"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spcAft>
                <a:spcPts val="622"/>
              </a:spcAft>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b="0" u="none" noProof="0" dirty="0">
                <a:latin typeface="Arial" panose="020B0604020202020204" pitchFamily="34" charset="0"/>
                <a:ea typeface="MS PGothic"/>
                <a:cs typeface="Arial" panose="020B0604020202020204" pitchFamily="34" charset="0"/>
              </a:rPr>
              <a:t>O nosso país </a:t>
            </a:r>
            <a:r>
              <a:rPr lang="pt-BR" noProof="0" dirty="0">
                <a:latin typeface="Arial" panose="020B0604020202020204" pitchFamily="34" charset="0"/>
                <a:ea typeface="MS PGothic"/>
                <a:cs typeface="Arial" panose="020B0604020202020204" pitchFamily="34" charset="0"/>
              </a:rPr>
              <a:t>tem uma lista de doenças humanas que devem ser comunicadas ao Ministério da Saúde se forem diagnosticadas ou, por vezes, até suspeitadas num doente.  Trata-se, na sua maioria, mas não exclusivamente, de doenças transmissíveis que se podem propagar na comunidade. Do lado veterinário, o Ministério da Agricultura também tem uma lista de doenças veterinárias de declaração obrigatória que podem causar morbilidade e mortalidade e ter um impacto económico no país. Do lado ambiental, o Ministério do Ambiente (monitoriza o ar, a água e agentes específicos no ambiente) orienta todas as políticas e procedimentos relacionados com a monitorização de contaminantes ambientais. A primeira etapa do sistema de vigilância é a </a:t>
            </a:r>
            <a:r>
              <a:rPr lang="pt-BR" b="1" noProof="0" dirty="0">
                <a:latin typeface="Arial" panose="020B0604020202020204" pitchFamily="34" charset="0"/>
                <a:ea typeface="MS PGothic"/>
                <a:cs typeface="Arial" panose="020B0604020202020204" pitchFamily="34" charset="0"/>
              </a:rPr>
              <a:t>deteção </a:t>
            </a:r>
            <a:r>
              <a:rPr lang="pt-BR" noProof="0" dirty="0">
                <a:latin typeface="Arial" panose="020B0604020202020204" pitchFamily="34" charset="0"/>
                <a:ea typeface="MS PGothic"/>
                <a:cs typeface="Arial" panose="020B0604020202020204" pitchFamily="34" charset="0"/>
              </a:rPr>
              <a:t>ou </a:t>
            </a:r>
            <a:r>
              <a:rPr lang="pt-BR" b="1" noProof="0" dirty="0">
                <a:latin typeface="Arial" panose="020B0604020202020204" pitchFamily="34" charset="0"/>
                <a:ea typeface="MS PGothic"/>
                <a:cs typeface="Arial" panose="020B0604020202020204" pitchFamily="34" charset="0"/>
              </a:rPr>
              <a:t>o diagnóstico </a:t>
            </a:r>
            <a:r>
              <a:rPr lang="pt-BR" noProof="0" dirty="0">
                <a:latin typeface="Arial" panose="020B0604020202020204" pitchFamily="34" charset="0"/>
                <a:ea typeface="MS PGothic"/>
                <a:cs typeface="Arial" panose="020B0604020202020204" pitchFamily="34" charset="0"/>
              </a:rPr>
              <a:t>de uma doença que consta da lista de doenças de declaração obrigatória. O sistema de saúde pública depende do sistema clínico de cuidados de saúde para efetuar o diagnóstico. A deteção ou o diagnóstico podem ser feitos por um profissional de saúde ou pelo laboratório.</a:t>
            </a:r>
          </a:p>
          <a:p>
            <a:pPr marL="0" indent="0">
              <a:lnSpc>
                <a:spcPct val="115000"/>
              </a:lnSpc>
              <a:spcAft>
                <a:spcPts val="622"/>
              </a:spcAft>
              <a:buFont typeface="+mj-lt"/>
              <a:buNone/>
            </a:pPr>
            <a:endParaRPr lang="pt-BR" b="1"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Bef>
                <a:spcPts val="622"/>
              </a:spcBef>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noProof="0" dirty="0">
                <a:latin typeface="Arial" panose="020B0604020202020204" pitchFamily="34" charset="0"/>
                <a:ea typeface="MS PGothic"/>
                <a:cs typeface="Arial" panose="020B0604020202020204" pitchFamily="34" charset="0"/>
              </a:rPr>
              <a:t>O segundo passo é notificar (</a:t>
            </a:r>
            <a:r>
              <a:rPr lang="pt-BR" b="1" noProof="0" dirty="0">
                <a:latin typeface="Arial" panose="020B0604020202020204" pitchFamily="34" charset="0"/>
                <a:ea typeface="MS PGothic"/>
                <a:cs typeface="Arial" panose="020B0604020202020204" pitchFamily="34" charset="0"/>
              </a:rPr>
              <a:t>recolher</a:t>
            </a:r>
            <a:r>
              <a:rPr lang="pt-BR" noProof="0" dirty="0">
                <a:latin typeface="Arial" panose="020B0604020202020204" pitchFamily="34" charset="0"/>
                <a:ea typeface="MS PGothic"/>
                <a:cs typeface="Arial" panose="020B0604020202020204" pitchFamily="34" charset="0"/>
              </a:rPr>
              <a:t>) o caso junto da agência de saúde local, como o gabinete de saúde da área ou do distrito. Nalguns locais, os prestadores de cuidados de saúde, clínicas, hospitais e laboratórios podem ser obrigados a telefonar ou a enviar um relatório para a agência de saúde. Noutros locais, alguém da agência de saúde vai às clínicas e hospitais e analisa os livros de registo para identificar os casos que devem ser notificados. </a:t>
            </a:r>
            <a:endParaRPr lang="pt-BR"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spcBef>
                <a:spcPts val="622"/>
              </a:spcBef>
              <a:buFont typeface="Wingdings" panose="05000000000000000000" pitchFamily="2" charset="2"/>
              <a:buChar char="§"/>
            </a:pPr>
            <a:endParaRPr lang="pt-BR"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spcBef>
                <a:spcPts val="622"/>
              </a:spcBef>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noProof="0" dirty="0">
                <a:latin typeface="Arial" panose="020B0604020202020204" pitchFamily="34" charset="0"/>
                <a:ea typeface="MS PGothic"/>
                <a:cs typeface="Arial" panose="020B0604020202020204" pitchFamily="34" charset="0"/>
              </a:rPr>
              <a:t>O passo seguinte é a </a:t>
            </a:r>
            <a:r>
              <a:rPr lang="pt-BR" b="1" noProof="0" dirty="0">
                <a:latin typeface="Arial" panose="020B0604020202020204" pitchFamily="34" charset="0"/>
                <a:ea typeface="MS PGothic"/>
                <a:cs typeface="Arial" panose="020B0604020202020204" pitchFamily="34" charset="0"/>
              </a:rPr>
              <a:t>análise </a:t>
            </a:r>
            <a:r>
              <a:rPr lang="pt-BR" b="0" noProof="0" dirty="0">
                <a:latin typeface="Arial" panose="020B0604020202020204" pitchFamily="34" charset="0"/>
                <a:ea typeface="MS PGothic"/>
                <a:cs typeface="Arial" panose="020B0604020202020204" pitchFamily="34" charset="0"/>
              </a:rPr>
              <a:t>que</a:t>
            </a:r>
            <a:r>
              <a:rPr lang="pt-BR" noProof="0" dirty="0">
                <a:latin typeface="Arial" panose="020B0604020202020204" pitchFamily="34" charset="0"/>
                <a:ea typeface="MS PGothic"/>
                <a:cs typeface="Arial" panose="020B0604020202020204" pitchFamily="34" charset="0"/>
              </a:rPr>
              <a:t>, normalmente, inclui a procura de tendências e de aumentos inesperados do número de casos, quer se trate de um pico ou de um aumento acentuado, ou talvez da ocorrência da doença em áreas ou grupos etários que normalmente não contraem a doença. Para algumas doenças, uma agência de saúde pode ter um nível predefinido, chamado limiar, que indica a necessidade de emitir um alerta ou de tomar medidas. </a:t>
            </a:r>
            <a:endParaRPr lang="pt-BR"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spcBef>
                <a:spcPts val="622"/>
              </a:spcBef>
              <a:buFont typeface="Wingdings" panose="05000000000000000000" pitchFamily="2" charset="2"/>
              <a:buChar char="§"/>
            </a:pPr>
            <a:endParaRPr lang="pt-BR" b="1"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spcBef>
                <a:spcPts val="622"/>
              </a:spcBef>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b="1" noProof="0" dirty="0">
                <a:latin typeface="Arial" panose="020B0604020202020204" pitchFamily="34" charset="0"/>
                <a:ea typeface="MS PGothic"/>
                <a:cs typeface="Arial" panose="020B0604020202020204" pitchFamily="34" charset="0"/>
              </a:rPr>
              <a:t>A interpretação </a:t>
            </a:r>
            <a:r>
              <a:rPr lang="pt-BR" noProof="0" dirty="0">
                <a:latin typeface="Arial" panose="020B0604020202020204" pitchFamily="34" charset="0"/>
                <a:ea typeface="MS PGothic"/>
                <a:cs typeface="Arial" panose="020B0604020202020204" pitchFamily="34" charset="0"/>
              </a:rPr>
              <a:t>é um processo sistemático para determinar se, por exemplo:</a:t>
            </a:r>
          </a:p>
          <a:p>
            <a:pPr marL="770255" lvl="1" indent="-295910">
              <a:lnSpc>
                <a:spcPct val="115000"/>
              </a:lnSpc>
              <a:buFont typeface="Courier New" panose="02070309020205020404" pitchFamily="49" charset="0"/>
              <a:buChar char="o"/>
            </a:pPr>
            <a:r>
              <a:rPr lang="pt-BR" noProof="0" dirty="0">
                <a:latin typeface="Arial" panose="020B0604020202020204" pitchFamily="34" charset="0"/>
                <a:ea typeface="Times New Roman" panose="02020603050405020304" pitchFamily="18" charset="0"/>
                <a:cs typeface="Arial" panose="020B0604020202020204" pitchFamily="34" charset="0"/>
              </a:rPr>
              <a:t>A tendência está a aumentar ou a diminuir</a:t>
            </a:r>
          </a:p>
          <a:p>
            <a:pPr marL="770255" lvl="1" indent="-295910">
              <a:lnSpc>
                <a:spcPct val="115000"/>
              </a:lnSpc>
              <a:buFont typeface="Courier New" panose="02070309020205020404" pitchFamily="49" charset="0"/>
              <a:buChar char="o"/>
            </a:pPr>
            <a:r>
              <a:rPr lang="pt-BR" noProof="0" dirty="0">
                <a:latin typeface="Arial" panose="020B0604020202020204" pitchFamily="34" charset="0"/>
                <a:ea typeface="Times New Roman" panose="02020603050405020304" pitchFamily="18" charset="0"/>
                <a:cs typeface="Arial" panose="020B0604020202020204" pitchFamily="34" charset="0"/>
              </a:rPr>
              <a:t>Um pico representa um surto que tem de ser tratado, ou o aumento sazonal habitual registado nessa altura, ou talvez devido a um erro ou alteração na recolha de dados.</a:t>
            </a:r>
          </a:p>
          <a:p>
            <a:pPr marL="770255" lvl="1" indent="-295910">
              <a:lnSpc>
                <a:spcPct val="115000"/>
              </a:lnSpc>
              <a:buFont typeface="Courier New" panose="02070309020205020404" pitchFamily="49" charset="0"/>
              <a:buChar char="o"/>
            </a:pPr>
            <a:r>
              <a:rPr lang="pt-BR" noProof="0" dirty="0">
                <a:latin typeface="Arial" panose="020B0604020202020204" pitchFamily="34" charset="0"/>
                <a:ea typeface="Times New Roman" panose="02020603050405020304" pitchFamily="18" charset="0"/>
                <a:cs typeface="Arial" panose="020B0604020202020204" pitchFamily="34" charset="0"/>
              </a:rPr>
              <a:t>Note-se que, para algumas doenças (</a:t>
            </a:r>
            <a:r>
              <a:rPr lang="pt-BR" i="1" noProof="0" dirty="0">
                <a:latin typeface="Arial" panose="020B0604020202020204" pitchFamily="34" charset="0"/>
                <a:ea typeface="Times New Roman" panose="02020603050405020304" pitchFamily="18" charset="0"/>
                <a:cs typeface="Arial" panose="020B0604020202020204" pitchFamily="34" charset="0"/>
              </a:rPr>
              <a:t>como o ébola ou a poliomielite</a:t>
            </a:r>
            <a:r>
              <a:rPr lang="pt-BR" noProof="0" dirty="0">
                <a:latin typeface="Arial" panose="020B0604020202020204" pitchFamily="34" charset="0"/>
                <a:ea typeface="Times New Roman" panose="02020603050405020304" pitchFamily="18" charset="0"/>
                <a:cs typeface="Arial" panose="020B0604020202020204" pitchFamily="34" charset="0"/>
              </a:rPr>
              <a:t>), um único caso representa uma ameaça para a saúde pública que exige ação.</a:t>
            </a:r>
          </a:p>
          <a:p>
            <a:pPr marL="474254" lvl="1" indent="0">
              <a:lnSpc>
                <a:spcPct val="115000"/>
              </a:lnSpc>
              <a:buFont typeface="Symbol" panose="05050102010706020507" pitchFamily="18" charset="2"/>
              <a:buNone/>
            </a:pPr>
            <a:endParaRPr lang="pt-BR"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noProof="0" dirty="0">
                <a:latin typeface="Arial" panose="020B0604020202020204" pitchFamily="34" charset="0"/>
                <a:ea typeface="MS PGothic"/>
                <a:cs typeface="Arial" panose="020B0604020202020204" pitchFamily="34" charset="0"/>
              </a:rPr>
              <a:t>As informações de vigilância devem então ser </a:t>
            </a:r>
            <a:r>
              <a:rPr lang="pt-BR" b="1" noProof="0" dirty="0">
                <a:latin typeface="Arial" panose="020B0604020202020204" pitchFamily="34" charset="0"/>
                <a:ea typeface="MS PGothic"/>
                <a:cs typeface="Arial" panose="020B0604020202020204" pitchFamily="34" charset="0"/>
              </a:rPr>
              <a:t>comunicadas </a:t>
            </a:r>
            <a:r>
              <a:rPr lang="pt-BR" noProof="0" dirty="0">
                <a:latin typeface="Arial" panose="020B0604020202020204" pitchFamily="34" charset="0"/>
                <a:ea typeface="MS PGothic"/>
                <a:cs typeface="Arial" panose="020B0604020202020204" pitchFamily="34" charset="0"/>
              </a:rPr>
              <a:t>atempadamente a quem precisa de saber, por exemplo: </a:t>
            </a:r>
            <a:endParaRPr lang="pt-BR" noProof="0" dirty="0">
              <a:latin typeface="Arial" panose="020B0604020202020204" pitchFamily="34" charset="0"/>
              <a:ea typeface="Times New Roman" panose="02020603050405020304" pitchFamily="18" charset="0"/>
              <a:cs typeface="Arial" panose="020B0604020202020204" pitchFamily="34" charset="0"/>
            </a:endParaRPr>
          </a:p>
          <a:p>
            <a:pPr marL="770255" lvl="1" indent="-295910">
              <a:lnSpc>
                <a:spcPct val="115000"/>
              </a:lnSpc>
              <a:buFont typeface="Courier New" panose="02070309020205020404" pitchFamily="49" charset="0"/>
              <a:buChar char="o"/>
            </a:pPr>
            <a:r>
              <a:rPr lang="pt-BR" noProof="0" dirty="0">
                <a:latin typeface="Arial" panose="020B0604020202020204" pitchFamily="34" charset="0"/>
                <a:ea typeface="MS PGothic"/>
                <a:cs typeface="Arial" panose="020B0604020202020204" pitchFamily="34" charset="0"/>
              </a:rPr>
              <a:t>Os níveis </a:t>
            </a:r>
            <a:r>
              <a:rPr lang="pt-BR" noProof="0" dirty="0">
                <a:latin typeface="Arial" panose="020B0604020202020204" pitchFamily="34" charset="0"/>
                <a:ea typeface="Times New Roman" panose="02020603050405020304" pitchFamily="18" charset="0"/>
                <a:cs typeface="Arial" panose="020B0604020202020204" pitchFamily="34" charset="0"/>
              </a:rPr>
              <a:t>mais elevados </a:t>
            </a:r>
            <a:r>
              <a:rPr lang="pt-BR" noProof="0" dirty="0">
                <a:latin typeface="Arial" panose="020B0604020202020204" pitchFamily="34" charset="0"/>
                <a:ea typeface="MS PGothic"/>
                <a:cs typeface="Arial" panose="020B0604020202020204" pitchFamily="34" charset="0"/>
              </a:rPr>
              <a:t>dos ministérios, os responsáveis pela tomada de medidas e os que comunicaram inicialmente os dados.</a:t>
            </a:r>
          </a:p>
          <a:p>
            <a:pPr marL="770255" lvl="1" indent="-295910">
              <a:lnSpc>
                <a:spcPct val="115000"/>
              </a:lnSpc>
              <a:buFont typeface="Courier New" panose="02070309020205020404" pitchFamily="49" charset="0"/>
              <a:buChar char="o"/>
            </a:pPr>
            <a:r>
              <a:rPr lang="pt-BR" noProof="0" dirty="0">
                <a:latin typeface="Arial" panose="020B0604020202020204" pitchFamily="34" charset="0"/>
                <a:ea typeface="Times New Roman" panose="02020603050405020304" pitchFamily="18" charset="0"/>
                <a:cs typeface="Arial" panose="020B0604020202020204" pitchFamily="34" charset="0"/>
              </a:rPr>
              <a:t>Médicos </a:t>
            </a:r>
            <a:r>
              <a:rPr lang="pt-BR" noProof="0" dirty="0">
                <a:latin typeface="Arial" panose="020B0604020202020204" pitchFamily="34" charset="0"/>
                <a:ea typeface="MS PGothic" panose="020B0600070205080204" pitchFamily="34" charset="-128"/>
                <a:cs typeface="Arial" panose="020B0604020202020204" pitchFamily="34" charset="0"/>
              </a:rPr>
              <a:t>que utilizam a informação para diagnóstico e tratamento.</a:t>
            </a:r>
            <a:endParaRPr lang="pt-BR" noProof="0" dirty="0">
              <a:latin typeface="Arial" panose="020B0604020202020204" pitchFamily="34" charset="0"/>
              <a:ea typeface="Times New Roman" panose="02020603050405020304" pitchFamily="18" charset="0"/>
              <a:cs typeface="Arial" panose="020B0604020202020204" pitchFamily="34" charset="0"/>
            </a:endParaRPr>
          </a:p>
          <a:p>
            <a:pPr marL="770255" lvl="1" indent="-295910">
              <a:lnSpc>
                <a:spcPct val="115000"/>
              </a:lnSpc>
              <a:buFont typeface="Courier New" panose="02070309020205020404" pitchFamily="49" charset="0"/>
              <a:buChar char="o"/>
            </a:pPr>
            <a:r>
              <a:rPr lang="pt-BR" noProof="0" dirty="0">
                <a:latin typeface="Arial" panose="020B0604020202020204" pitchFamily="34" charset="0"/>
                <a:ea typeface="MS PGothic" panose="020B0600070205080204" pitchFamily="34" charset="-128"/>
                <a:cs typeface="Arial" panose="020B0604020202020204" pitchFamily="34" charset="0"/>
              </a:rPr>
              <a:t>Outros sectores que possam contribuir com dados ou que precisem de saber (</a:t>
            </a:r>
            <a:r>
              <a:rPr lang="pt-BR" i="1" noProof="0" dirty="0">
                <a:latin typeface="Arial" panose="020B0604020202020204" pitchFamily="34" charset="0"/>
                <a:ea typeface="MS PGothic" panose="020B0600070205080204" pitchFamily="34" charset="-128"/>
                <a:cs typeface="Arial" panose="020B0604020202020204" pitchFamily="34" charset="0"/>
              </a:rPr>
              <a:t>por exemplo, as tendências dos dados de vigilância da raiva podem ser partilhadas com os Ministérios da Saúde, da Agricultura e/ou da Vida Selvagem</a:t>
            </a:r>
            <a:r>
              <a:rPr lang="pt-BR" noProof="0" dirty="0">
                <a:latin typeface="Arial" panose="020B0604020202020204" pitchFamily="34" charset="0"/>
                <a:ea typeface="MS PGothic" panose="020B0600070205080204" pitchFamily="34" charset="-128"/>
                <a:cs typeface="Arial" panose="020B0604020202020204" pitchFamily="34" charset="0"/>
              </a:rPr>
              <a:t>).</a:t>
            </a:r>
          </a:p>
          <a:p>
            <a:pPr marL="474254" lvl="1" indent="0">
              <a:lnSpc>
                <a:spcPct val="115000"/>
              </a:lnSpc>
              <a:buFont typeface="Symbol" panose="05050102010706020507" pitchFamily="18" charset="2"/>
              <a:buNone/>
            </a:pPr>
            <a:endParaRPr lang="pt-BR"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b="1" u="sng" noProof="0" dirty="0">
                <a:latin typeface="Arial" panose="020B0604020202020204" pitchFamily="34" charset="0"/>
                <a:cs typeface="Arial" panose="020B0604020202020204" pitchFamily="34" charset="0"/>
              </a:rPr>
              <a:t>Dizer:</a:t>
            </a:r>
            <a:r>
              <a:rPr lang="pt-BR" b="1" u="none" noProof="0" dirty="0">
                <a:latin typeface="Arial" panose="020B0604020202020204" pitchFamily="34" charset="0"/>
                <a:cs typeface="Arial" panose="020B0604020202020204" pitchFamily="34" charset="0"/>
              </a:rPr>
              <a:t> </a:t>
            </a:r>
            <a:r>
              <a:rPr lang="pt-BR" noProof="0" dirty="0">
                <a:latin typeface="Arial" panose="020B0604020202020204" pitchFamily="34" charset="0"/>
                <a:ea typeface="MS PGothic"/>
                <a:cs typeface="Arial" panose="020B0604020202020204" pitchFamily="34" charset="0"/>
              </a:rPr>
              <a:t>Finalmente, </a:t>
            </a:r>
            <a:r>
              <a:rPr lang="pt-BR" b="1" noProof="0" dirty="0">
                <a:latin typeface="Arial" panose="020B0604020202020204" pitchFamily="34" charset="0"/>
                <a:ea typeface="MS PGothic"/>
                <a:cs typeface="Arial" panose="020B0604020202020204" pitchFamily="34" charset="0"/>
              </a:rPr>
              <a:t>uma ação </a:t>
            </a:r>
            <a:r>
              <a:rPr lang="pt-BR" noProof="0" dirty="0">
                <a:latin typeface="Arial" panose="020B0604020202020204" pitchFamily="34" charset="0"/>
                <a:ea typeface="MS PGothic"/>
                <a:cs typeface="Arial" panose="020B0604020202020204" pitchFamily="34" charset="0"/>
              </a:rPr>
              <a:t>que pode ser uma investigação de um caso ou de um surto, um aumento ou uma alteração dos testes, a aplicação de medidas de controlo e prevenção, uma alteração da política ou da prática ou a necessidade de recolher informações adicionais.</a:t>
            </a:r>
          </a:p>
          <a:p>
            <a:pPr marL="171450" indent="-171450">
              <a:lnSpc>
                <a:spcPct val="115000"/>
              </a:lnSpc>
              <a:buFont typeface="Wingdings" panose="05000000000000000000" pitchFamily="2" charset="2"/>
              <a:buChar char="§"/>
            </a:pPr>
            <a:endParaRPr lang="pt-BR"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buFont typeface="Wingdings" panose="05000000000000000000" pitchFamily="2" charset="2"/>
              <a:buChar char="§"/>
            </a:pPr>
            <a:r>
              <a:rPr lang="pt-BR" b="1" u="sng" noProof="0" dirty="0">
                <a:latin typeface="Arial" panose="020B0604020202020204" pitchFamily="34" charset="0"/>
                <a:ea typeface="Times New Roman" panose="02020603050405020304" pitchFamily="18" charset="0"/>
                <a:cs typeface="Arial" panose="020B0604020202020204" pitchFamily="34" charset="0"/>
              </a:rPr>
              <a:t>Pergunte aos</a:t>
            </a:r>
            <a:r>
              <a:rPr lang="pt-BR" b="1" u="none" noProof="0" dirty="0">
                <a:latin typeface="Arial" panose="020B0604020202020204" pitchFamily="34" charset="0"/>
                <a:ea typeface="Times New Roman" panose="02020603050405020304" pitchFamily="18" charset="0"/>
                <a:cs typeface="Arial" panose="020B0604020202020204" pitchFamily="34" charset="0"/>
              </a:rPr>
              <a:t> </a:t>
            </a:r>
            <a:r>
              <a:rPr lang="pt-BR" noProof="0" dirty="0">
                <a:latin typeface="Arial" panose="020B0604020202020204" pitchFamily="34" charset="0"/>
                <a:ea typeface="Times New Roman" panose="02020603050405020304" pitchFamily="18" charset="0"/>
                <a:cs typeface="Arial" panose="020B0604020202020204" pitchFamily="34" charset="0"/>
              </a:rPr>
              <a:t>participantes se têm alguma dúvida sobre este ciclo de vigilância da PH.  </a:t>
            </a:r>
          </a:p>
          <a:p>
            <a:pPr marL="171450" indent="-171450">
              <a:lnSpc>
                <a:spcPct val="115000"/>
              </a:lnSpc>
              <a:buFont typeface="Wingdings" panose="05000000000000000000" pitchFamily="2" charset="2"/>
              <a:buChar char="§"/>
            </a:pPr>
            <a:endParaRPr lang="pt-BR" b="1" u="sng"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buFont typeface="Wingdings" panose="05000000000000000000" pitchFamily="2" charset="2"/>
              <a:buChar char="§"/>
            </a:pPr>
            <a:r>
              <a:rPr lang="pt-BR" b="1" u="sng" noProof="0" dirty="0">
                <a:latin typeface="Arial" panose="020B0604020202020204" pitchFamily="34" charset="0"/>
                <a:ea typeface="Times New Roman" panose="02020603050405020304" pitchFamily="18" charset="0"/>
                <a:cs typeface="Arial" panose="020B0604020202020204" pitchFamily="34" charset="0"/>
              </a:rPr>
              <a:t>Reconhecer</a:t>
            </a:r>
            <a:r>
              <a:rPr lang="pt-BR" b="1" u="none" noProof="0" dirty="0">
                <a:latin typeface="Arial" panose="020B0604020202020204" pitchFamily="34" charset="0"/>
                <a:ea typeface="Times New Roman" panose="02020603050405020304" pitchFamily="18" charset="0"/>
                <a:cs typeface="Arial" panose="020B0604020202020204" pitchFamily="34" charset="0"/>
              </a:rPr>
              <a:t> </a:t>
            </a:r>
            <a:r>
              <a:rPr lang="pt-BR" noProof="0" dirty="0">
                <a:latin typeface="Arial" panose="020B0604020202020204" pitchFamily="34" charset="0"/>
                <a:ea typeface="Times New Roman" panose="02020603050405020304" pitchFamily="18" charset="0"/>
                <a:cs typeface="Arial" panose="020B0604020202020204" pitchFamily="34" charset="0"/>
              </a:rPr>
              <a:t>e responder às perguntas.</a:t>
            </a:r>
          </a:p>
          <a:p>
            <a:pPr marL="171450" indent="-171450">
              <a:lnSpc>
                <a:spcPct val="115000"/>
              </a:lnSpc>
              <a:buFont typeface="Wingdings" panose="05000000000000000000" pitchFamily="2" charset="2"/>
              <a:buChar char="§"/>
            </a:pPr>
            <a:endParaRPr lang="pt-BR" sz="1200" b="1" noProof="0" dirty="0">
              <a:latin typeface="Arial" panose="020B0604020202020204" pitchFamily="34" charset="0"/>
              <a:ea typeface="MS PGothic" panose="020B0600070205080204" pitchFamily="34" charset="-128"/>
              <a:cs typeface="Arial" panose="020B0604020202020204" pitchFamily="34" charset="0"/>
            </a:endParaRPr>
          </a:p>
          <a:p>
            <a:pPr marL="171450" indent="-171450">
              <a:lnSpc>
                <a:spcPct val="115000"/>
              </a:lnSpc>
              <a:buFont typeface="Wingdings" panose="05000000000000000000" pitchFamily="2" charset="2"/>
              <a:buChar char="§"/>
            </a:pPr>
            <a:r>
              <a:rPr lang="pt-BR" sz="1200" b="1" u="sng" noProof="0" dirty="0">
                <a:latin typeface="Arial" panose="020B0604020202020204" pitchFamily="34" charset="0"/>
                <a:ea typeface="MS PGothic" panose="020B0600070205080204" pitchFamily="34" charset="-128"/>
                <a:cs typeface="Arial" panose="020B0604020202020204" pitchFamily="34" charset="0"/>
              </a:rPr>
              <a:t>Resumir dizendo</a:t>
            </a:r>
            <a:r>
              <a:rPr lang="pt-BR" sz="1200" noProof="0" dirty="0">
                <a:latin typeface="Arial" panose="020B0604020202020204" pitchFamily="34" charset="0"/>
                <a:ea typeface="MS PGothic" panose="020B0600070205080204" pitchFamily="34" charset="-128"/>
                <a:cs typeface="Arial" panose="020B0604020202020204" pitchFamily="34" charset="0"/>
              </a:rPr>
              <a:t>: O monitoramento das etapas do ciclo de vigilância deve ser contínuo! </a:t>
            </a:r>
            <a:r>
              <a:rPr lang="pt-BR" sz="1200" b="1" noProof="0" dirty="0">
                <a:latin typeface="Arial" panose="020B0604020202020204" pitchFamily="34" charset="0"/>
                <a:ea typeface="MS PGothic" panose="020B0600070205080204" pitchFamily="34" charset="-128"/>
                <a:cs typeface="Arial" panose="020B0604020202020204" pitchFamily="34" charset="0"/>
              </a:rPr>
              <a:t>&lt;CLICAR&gt;</a:t>
            </a:r>
          </a:p>
          <a:p>
            <a:pPr marL="628650" lvl="1" indent="-171450">
              <a:lnSpc>
                <a:spcPct val="115000"/>
              </a:lnSpc>
              <a:buFont typeface="Wingdings" panose="05000000000000000000" pitchFamily="2" charset="2"/>
              <a:buChar char="§"/>
            </a:pPr>
            <a:endParaRPr lang="pt-BR" sz="1200" noProof="0" dirty="0">
              <a:latin typeface="Arial" panose="020B0604020202020204" pitchFamily="34" charset="0"/>
              <a:ea typeface="MS PGothic" panose="020B0600070205080204" pitchFamily="34" charset="-128"/>
              <a:cs typeface="Arial" panose="020B0604020202020204" pitchFamily="34" charset="0"/>
            </a:endParaRPr>
          </a:p>
          <a:p>
            <a:pPr marL="171450" lvl="0" indent="-171450">
              <a:lnSpc>
                <a:spcPct val="115000"/>
              </a:lnSpc>
              <a:buFont typeface="Wingdings" panose="05000000000000000000" pitchFamily="2" charset="2"/>
              <a:buChar char="§"/>
            </a:pPr>
            <a:r>
              <a:rPr lang="pt-BR" sz="1200" b="1" u="sng" noProof="0" dirty="0">
                <a:latin typeface="Arial" panose="020B0604020202020204" pitchFamily="34" charset="0"/>
                <a:ea typeface="MS PGothic" panose="020B0600070205080204" pitchFamily="34" charset="-128"/>
                <a:cs typeface="Arial" panose="020B0604020202020204" pitchFamily="34" charset="0"/>
              </a:rPr>
              <a:t>Pergunte aos</a:t>
            </a:r>
            <a:r>
              <a:rPr lang="pt-BR" sz="1200" b="1" u="none" noProof="0" dirty="0">
                <a:latin typeface="Arial" panose="020B0604020202020204" pitchFamily="34" charset="0"/>
                <a:ea typeface="MS PGothic" panose="020B0600070205080204" pitchFamily="34" charset="-128"/>
                <a:cs typeface="Arial" panose="020B0604020202020204" pitchFamily="34" charset="0"/>
              </a:rPr>
              <a:t> </a:t>
            </a:r>
            <a:r>
              <a:rPr lang="pt-BR" sz="1200" noProof="0" dirty="0">
                <a:latin typeface="Arial" panose="020B0604020202020204" pitchFamily="34" charset="0"/>
                <a:ea typeface="MS PGothic" panose="020B0600070205080204" pitchFamily="34" charset="-128"/>
                <a:cs typeface="Arial" panose="020B0604020202020204" pitchFamily="34" charset="0"/>
              </a:rPr>
              <a:t>participantes que perguntas devem ser feitas durante o controlo.  </a:t>
            </a:r>
          </a:p>
          <a:p>
            <a:pPr marL="171450" lvl="0" indent="-171450">
              <a:lnSpc>
                <a:spcPct val="115000"/>
              </a:lnSpc>
              <a:buFont typeface="Wingdings" panose="05000000000000000000" pitchFamily="2" charset="2"/>
              <a:buChar char="§"/>
            </a:pPr>
            <a:endParaRPr lang="pt-BR" sz="1200" noProof="0" dirty="0">
              <a:latin typeface="Arial" panose="020B0604020202020204" pitchFamily="34" charset="0"/>
              <a:ea typeface="MS PGothic" panose="020B0600070205080204" pitchFamily="34" charset="-128"/>
              <a:cs typeface="Arial" panose="020B0604020202020204" pitchFamily="34" charset="0"/>
            </a:endParaRPr>
          </a:p>
          <a:p>
            <a:pPr marL="171450" lvl="0" indent="-171450">
              <a:lnSpc>
                <a:spcPct val="115000"/>
              </a:lnSpc>
              <a:buFont typeface="Wingdings" panose="05000000000000000000" pitchFamily="2" charset="2"/>
              <a:buChar char="§"/>
            </a:pPr>
            <a:r>
              <a:rPr lang="pt-BR" sz="1200" b="1" u="sng" noProof="0" dirty="0">
                <a:latin typeface="Arial" panose="020B0604020202020204" pitchFamily="34" charset="0"/>
                <a:ea typeface="MS PGothic" panose="020B0600070205080204" pitchFamily="34" charset="-128"/>
                <a:cs typeface="Arial" panose="020B0604020202020204" pitchFamily="34" charset="0"/>
              </a:rPr>
              <a:t>Resumir</a:t>
            </a:r>
            <a:r>
              <a:rPr lang="pt-BR" sz="1200" noProof="0" dirty="0">
                <a:latin typeface="Arial" panose="020B0604020202020204" pitchFamily="34" charset="0"/>
                <a:ea typeface="MS PGothic" panose="020B0600070205080204" pitchFamily="34" charset="-128"/>
                <a:cs typeface="Arial" panose="020B0604020202020204" pitchFamily="34" charset="0"/>
              </a:rPr>
              <a:t>, </a:t>
            </a:r>
            <a:r>
              <a:rPr lang="pt-BR" sz="1200" b="1" u="sng" noProof="0" dirty="0">
                <a:latin typeface="Arial" panose="020B0604020202020204" pitchFamily="34" charset="0"/>
                <a:ea typeface="MS PGothic" panose="020B0600070205080204" pitchFamily="34" charset="-128"/>
                <a:cs typeface="Arial" panose="020B0604020202020204" pitchFamily="34" charset="0"/>
              </a:rPr>
              <a:t>reconhecendo</a:t>
            </a:r>
            <a:r>
              <a:rPr lang="pt-BR" sz="1200" b="1" u="none" noProof="0" dirty="0">
                <a:latin typeface="Arial" panose="020B0604020202020204" pitchFamily="34" charset="0"/>
                <a:ea typeface="MS PGothic" panose="020B0600070205080204" pitchFamily="34" charset="-128"/>
                <a:cs typeface="Arial" panose="020B0604020202020204" pitchFamily="34" charset="0"/>
              </a:rPr>
              <a:t> </a:t>
            </a:r>
            <a:r>
              <a:rPr lang="pt-BR" sz="1200" noProof="0" dirty="0">
                <a:latin typeface="Arial" panose="020B0604020202020204" pitchFamily="34" charset="0"/>
                <a:ea typeface="MS PGothic" panose="020B0600070205080204" pitchFamily="34" charset="-128"/>
                <a:cs typeface="Arial" panose="020B0604020202020204" pitchFamily="34" charset="0"/>
              </a:rPr>
              <a:t>as respostas e incluindo o que não foi partilhado nos pontos abaixo:</a:t>
            </a: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panose="020B0600070205080204" pitchFamily="34" charset="-128"/>
                <a:cs typeface="Arial" panose="020B0604020202020204" pitchFamily="34" charset="0"/>
              </a:rPr>
              <a:t>Os clínicos ou veterinários estão a identificar corretamente os casos de doença e não a fazer diagnósticos errados?</a:t>
            </a: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panose="020B0600070205080204" pitchFamily="34" charset="-128"/>
                <a:cs typeface="Arial" panose="020B0604020202020204" pitchFamily="34" charset="0"/>
              </a:rPr>
              <a:t>Que proporção dos casos observados nas clínicas está efetivamente a ser notificada? Até que ponto os formulários estão a ser preenchidos na íntegra?</a:t>
            </a: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panose="020B0600070205080204" pitchFamily="34" charset="-128"/>
                <a:cs typeface="Arial" panose="020B0604020202020204" pitchFamily="34" charset="0"/>
              </a:rPr>
              <a:t>Os dados estão a ser revistos todas as semanas, ou os formulários estão a acumular-se em pilhas ou em caixas, sem serem revistos e resumidos?</a:t>
            </a: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panose="020B0600070205080204" pitchFamily="34" charset="-128"/>
                <a:cs typeface="Arial" panose="020B0604020202020204" pitchFamily="34" charset="0"/>
              </a:rPr>
              <a:t>Se os dados de vigilância forem provenientes de várias fontes, todos os dados estão a ser recebidos e combinados em tempo útil?</a:t>
            </a: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panose="020B0600070205080204" pitchFamily="34" charset="-128"/>
                <a:cs typeface="Arial" panose="020B0604020202020204" pitchFamily="34" charset="0"/>
              </a:rPr>
              <a:t>Mesmo que os formulários ou resumos estejam a ser revistos, alguém pergunta o que significam os dados?</a:t>
            </a: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panose="020B0600070205080204" pitchFamily="34" charset="-128"/>
                <a:cs typeface="Arial" panose="020B0604020202020204" pitchFamily="34" charset="0"/>
              </a:rPr>
              <a:t>Com que frequência são comunicados os resultados importantes aos parceiros/sectores relevantes e aos funcionários superiores do Ministério?  Com que frequência são comunicadas as conclusões importantes aos prestadores de cuidados de saúde que atendem os pacientes, para que saibam o que está a acontecer na comunidade?</a:t>
            </a: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270000" lvl="2" indent="-355600">
              <a:lnSpc>
                <a:spcPct val="150000"/>
              </a:lnSpc>
              <a:buFont typeface="Courier New" panose="02070309020205020404" pitchFamily="49" charset="0"/>
              <a:buChar char="o"/>
            </a:pPr>
            <a:r>
              <a:rPr lang="pt-BR" sz="1200" noProof="0" dirty="0">
                <a:latin typeface="Arial" panose="020B0604020202020204" pitchFamily="34" charset="0"/>
                <a:ea typeface="MS PGothic"/>
                <a:cs typeface="Arial" panose="020B0604020202020204" pitchFamily="34" charset="0"/>
              </a:rPr>
              <a:t>Estão a ser tomadas medidas quando é identificado um problema?</a:t>
            </a:r>
            <a:br>
              <a:rPr lang="pt-BR" sz="1200" noProof="0" dirty="0">
                <a:latin typeface="Arial" panose="020B0604020202020204" pitchFamily="34" charset="0"/>
                <a:ea typeface="Times New Roman" panose="02020603050405020304" pitchFamily="18" charset="0"/>
                <a:cs typeface="Arial" panose="020B0604020202020204" pitchFamily="34" charset="0"/>
              </a:rPr>
            </a:br>
            <a:r>
              <a:rPr lang="pt-BR" sz="1200" noProof="0" dirty="0">
                <a:latin typeface="Arial" panose="020B0604020202020204" pitchFamily="34" charset="0"/>
                <a:ea typeface="MS PGothic"/>
                <a:cs typeface="Arial" panose="020B0604020202020204" pitchFamily="34" charset="0"/>
              </a:rPr>
              <a:t> </a:t>
            </a:r>
          </a:p>
          <a:p>
            <a:pPr>
              <a:spcBef>
                <a:spcPts val="1245"/>
              </a:spcBef>
              <a:spcAft>
                <a:spcPts val="622"/>
              </a:spcAft>
            </a:pPr>
            <a:endParaRPr lang="pt-BR" sz="1200" b="0" u="none" noProof="0" dirty="0">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4EA7F3-87C3-4B9C-A326-5DF204C82D74}" type="slidenum">
              <a:rPr lang="en-US" smtClean="0"/>
              <a:t>5</a:t>
            </a:fld>
            <a:endParaRPr lang="en-US"/>
          </a:p>
        </p:txBody>
      </p:sp>
    </p:spTree>
    <p:extLst>
      <p:ext uri="{BB962C8B-B14F-4D97-AF65-F5344CB8AC3E}">
        <p14:creationId xmlns:p14="http://schemas.microsoft.com/office/powerpoint/2010/main" val="14967235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pt-BR" sz="1200" b="1" u="none" dirty="0">
                <a:latin typeface="Arial" panose="020B0604020202020204" pitchFamily="34" charset="0"/>
                <a:cs typeface="Arial" panose="020B0604020202020204" pitchFamily="34" charset="0"/>
              </a:rPr>
              <a:t>Notas do instrutor:</a:t>
            </a:r>
          </a:p>
          <a:p>
            <a:endParaRPr lang="pt-BR" sz="1200" b="0" u="none" dirty="0">
              <a:latin typeface="Arial" panose="020B0604020202020204" pitchFamily="34" charset="0"/>
              <a:cs typeface="Arial" panose="020B0604020202020204" pitchFamily="34" charset="0"/>
            </a:endParaRPr>
          </a:p>
          <a:p>
            <a:pPr marL="171450" indent="-171450">
              <a:spcBef>
                <a:spcPts val="1245"/>
              </a:spcBef>
              <a:spcAft>
                <a:spcPts val="622"/>
              </a:spcAft>
              <a:buFont typeface="Wingdings" panose="05000000000000000000" pitchFamily="2" charset="2"/>
              <a:buChar char="§"/>
              <a:defRPr/>
            </a:pPr>
            <a:r>
              <a:rPr lang="pt-BR" b="1" i="0" u="sng" dirty="0">
                <a:solidFill>
                  <a:srgbClr val="00810B"/>
                </a:solidFill>
                <a:latin typeface="Arial" panose="020B0604020202020204" pitchFamily="34" charset="0"/>
                <a:ea typeface="MS PGothic"/>
                <a:cs typeface="Arial" panose="020B0604020202020204" pitchFamily="34" charset="0"/>
              </a:rPr>
              <a:t>Pedir aos</a:t>
            </a:r>
            <a:r>
              <a:rPr lang="pt-BR" b="1" i="0" u="none" dirty="0">
                <a:solidFill>
                  <a:srgbClr val="00810B"/>
                </a:solidFill>
                <a:latin typeface="Arial" panose="020B0604020202020204" pitchFamily="34" charset="0"/>
                <a:ea typeface="MS PGothic"/>
                <a:cs typeface="Arial" panose="020B0604020202020204" pitchFamily="34" charset="0"/>
              </a:rPr>
              <a:t> </a:t>
            </a:r>
            <a:r>
              <a:rPr lang="pt-BR" sz="1200" b="0" i="0" u="none" noProof="0" dirty="0">
                <a:solidFill>
                  <a:srgbClr val="00810B"/>
                </a:solidFill>
                <a:latin typeface="Arial" panose="020B0604020202020204" pitchFamily="34" charset="0"/>
                <a:ea typeface="MS PGothic"/>
                <a:cs typeface="Arial" panose="020B0604020202020204" pitchFamily="34" charset="0"/>
              </a:rPr>
              <a:t>participantes que entreguem o seu </a:t>
            </a:r>
            <a:r>
              <a:rPr lang="pt-BR" sz="1200" b="0" i="0" u="none" noProof="0" dirty="0">
                <a:latin typeface="Arial" panose="020B0604020202020204" pitchFamily="34" charset="0"/>
                <a:ea typeface="MS PGothic"/>
                <a:cs typeface="Arial" panose="020B0604020202020204" pitchFamily="34" charset="0"/>
              </a:rPr>
              <a:t>"</a:t>
            </a:r>
            <a:r>
              <a:rPr lang="pt-BR" sz="1200" b="0" i="0" u="none" dirty="0">
                <a:latin typeface="Arial" panose="020B0604020202020204" pitchFamily="34" charset="0"/>
                <a:ea typeface="MS PGothic"/>
                <a:cs typeface="Arial" panose="020B0604020202020204" pitchFamily="34" charset="0"/>
              </a:rPr>
              <a:t>Livro de Exercícios </a:t>
            </a:r>
            <a:r>
              <a:rPr lang="pt-BR" sz="1200" b="0" i="0" u="none" noProof="0" dirty="0">
                <a:latin typeface="Arial" panose="020B0604020202020204" pitchFamily="34" charset="0"/>
                <a:ea typeface="MS PGothic"/>
                <a:cs typeface="Arial" panose="020B0604020202020204" pitchFamily="34" charset="0"/>
              </a:rPr>
              <a:t>do Participante</a:t>
            </a:r>
            <a:r>
              <a:rPr lang="pt-BR" sz="1200" b="0" i="0" u="none" dirty="0">
                <a:latin typeface="Arial" panose="020B0604020202020204" pitchFamily="34" charset="0"/>
                <a:ea typeface="MS PGothic"/>
                <a:cs typeface="Arial" panose="020B0604020202020204" pitchFamily="34" charset="0"/>
              </a:rPr>
              <a:t>" para fazer o exercício</a:t>
            </a:r>
            <a:r>
              <a:rPr lang="pt-BR" sz="1200" b="0" i="0" u="none" dirty="0">
                <a:solidFill>
                  <a:srgbClr val="00810B"/>
                </a:solidFill>
                <a:latin typeface="Arial" panose="020B0604020202020204" pitchFamily="34" charset="0"/>
                <a:ea typeface="MS PGothic"/>
                <a:cs typeface="Arial" panose="020B0604020202020204" pitchFamily="34" charset="0"/>
              </a:rPr>
              <a:t>: Etapas do Ciclo de Vigilância.</a:t>
            </a:r>
          </a:p>
          <a:p>
            <a:pPr marL="171450" indent="-171450">
              <a:spcBef>
                <a:spcPts val="1245"/>
              </a:spcBef>
              <a:spcAft>
                <a:spcPts val="622"/>
              </a:spcAft>
              <a:buFont typeface="Arial" panose="020B0604020202020204" pitchFamily="34" charset="0"/>
              <a:buChar char="•"/>
            </a:pPr>
            <a:endParaRPr lang="pt-BR" b="1" i="0" dirty="0">
              <a:latin typeface="Arial" panose="020B0604020202020204" pitchFamily="34" charset="0"/>
              <a:ea typeface="MS PGothic"/>
              <a:cs typeface="Arial" panose="020B0604020202020204" pitchFamily="34" charset="0"/>
            </a:endParaRPr>
          </a:p>
          <a:p>
            <a:pPr marL="171450" lvl="0" indent="-171450">
              <a:spcBef>
                <a:spcPts val="1245"/>
              </a:spcBef>
              <a:spcAft>
                <a:spcPts val="622"/>
              </a:spcAft>
              <a:buFont typeface="Wingdings" panose="05000000000000000000" pitchFamily="2" charset="2"/>
              <a:buChar char="v"/>
            </a:pPr>
            <a:r>
              <a:rPr lang="pt-BR" sz="1200" b="1" i="1" u="none" dirty="0">
                <a:latin typeface="Arial" panose="020B0604020202020204" pitchFamily="34" charset="0"/>
                <a:ea typeface="MS PGothic"/>
                <a:cs typeface="Arial" panose="020B0604020202020204" pitchFamily="34" charset="0"/>
              </a:rPr>
              <a:t>Tempo total do exercício: 25 minutos</a:t>
            </a:r>
          </a:p>
          <a:p>
            <a:pPr>
              <a:spcBef>
                <a:spcPts val="1245"/>
              </a:spcBef>
              <a:spcAft>
                <a:spcPts val="622"/>
              </a:spcAft>
            </a:pPr>
            <a:endParaRPr lang="pt-BR" i="1" dirty="0">
              <a:latin typeface="Arial" panose="020B0604020202020204" pitchFamily="34" charset="0"/>
              <a:ea typeface="MS PGothic"/>
              <a:cs typeface="Arial" panose="020B0604020202020204" pitchFamily="34" charset="0"/>
            </a:endParaRPr>
          </a:p>
          <a:p>
            <a:pPr lvl="1">
              <a:spcBef>
                <a:spcPts val="1245"/>
              </a:spcBef>
              <a:spcAft>
                <a:spcPts val="622"/>
              </a:spcAft>
            </a:pPr>
            <a:r>
              <a:rPr lang="pt-BR" b="1" i="1" u="sng" dirty="0">
                <a:latin typeface="Arial" panose="020B0604020202020204" pitchFamily="34" charset="0"/>
                <a:ea typeface="MS PGothic"/>
                <a:cs typeface="Arial" panose="020B0604020202020204" pitchFamily="34" charset="0"/>
              </a:rPr>
              <a:t>Parte 1 </a:t>
            </a:r>
            <a:r>
              <a:rPr lang="pt-BR" b="1" i="1" dirty="0">
                <a:latin typeface="Arial" panose="020B0604020202020204" pitchFamily="34" charset="0"/>
                <a:ea typeface="MS PGothic"/>
                <a:cs typeface="Arial" panose="020B0604020202020204" pitchFamily="34" charset="0"/>
              </a:rPr>
              <a:t>- Atribuir pontuações (8 minutos)</a:t>
            </a:r>
            <a:endParaRPr lang="pt-BR" sz="1200" b="1" i="1" u="none" dirty="0">
              <a:latin typeface="Arial" panose="020B0604020202020204" pitchFamily="34" charset="0"/>
              <a:ea typeface="MS PGothic"/>
              <a:cs typeface="Arial" panose="020B0604020202020204" pitchFamily="34" charset="0"/>
            </a:endParaRPr>
          </a:p>
          <a:p>
            <a:pPr marL="685800" lvl="1" indent="-228600">
              <a:lnSpc>
                <a:spcPct val="115000"/>
              </a:lnSpc>
              <a:buFont typeface="+mj-lt"/>
              <a:buAutoNum type="arabicPeriod"/>
            </a:pPr>
            <a:r>
              <a:rPr lang="pt-BR" sz="1200" b="1" i="1" u="none" dirty="0">
                <a:latin typeface="Arial" panose="020B0604020202020204" pitchFamily="34" charset="0"/>
                <a:ea typeface="Times New Roman" panose="02020603050405020304" pitchFamily="18" charset="0"/>
                <a:cs typeface="Arial" panose="020B0604020202020204" pitchFamily="34" charset="0"/>
              </a:rPr>
              <a:t>Dividir o grupo por ministérios/sectores em grupos de 3-4 pessoas.</a:t>
            </a:r>
            <a:endParaRPr lang="pt-BR" sz="1200" b="1" i="1" u="none" kern="1200" dirty="0">
              <a:solidFill>
                <a:schemeClr val="tx1"/>
              </a:solidFill>
              <a:latin typeface="Arial" panose="020B0604020202020204" pitchFamily="34" charset="0"/>
              <a:ea typeface="Times New Roman" panose="02020603050405020304" pitchFamily="18" charset="0"/>
              <a:cs typeface="Arial" panose="020B0604020202020204" pitchFamily="34" charset="0"/>
            </a:endParaRPr>
          </a:p>
          <a:p>
            <a:pPr marL="685800" lvl="1" indent="-228600">
              <a:lnSpc>
                <a:spcPct val="115000"/>
              </a:lnSpc>
              <a:buFont typeface="+mj-lt"/>
              <a:buAutoNum type="arabicPeriod"/>
            </a:pPr>
            <a:r>
              <a:rPr lang="pt-BR" sz="1200" b="1" i="1" u="none" kern="1200" dirty="0">
                <a:solidFill>
                  <a:schemeClr val="tx1"/>
                </a:solidFill>
                <a:latin typeface="Arial" panose="020B0604020202020204" pitchFamily="34" charset="0"/>
                <a:ea typeface="MS PGothic" panose="020B0600070205080204" pitchFamily="34" charset="-128"/>
                <a:cs typeface="Arial" panose="020B0604020202020204" pitchFamily="34" charset="0"/>
              </a:rPr>
              <a:t>Peça aos participantes que revejam as 6 etapas do ciclo de vigilância.</a:t>
            </a:r>
          </a:p>
          <a:p>
            <a:pPr marL="685800" lvl="1" indent="-228600">
              <a:lnSpc>
                <a:spcPct val="115000"/>
              </a:lnSpc>
              <a:buFont typeface="+mj-lt"/>
              <a:buAutoNum type="arabicPeriod"/>
            </a:pPr>
            <a:r>
              <a:rPr lang="pt-BR" sz="1200" b="1" i="1" u="none" kern="1200" dirty="0">
                <a:solidFill>
                  <a:schemeClr val="tx1"/>
                </a:solidFill>
                <a:latin typeface="Arial" panose="020B0604020202020204" pitchFamily="34" charset="0"/>
                <a:ea typeface="MS PGothic" panose="020B0600070205080204" pitchFamily="34" charset="-128"/>
                <a:cs typeface="Arial" panose="020B0604020202020204" pitchFamily="34" charset="0"/>
              </a:rPr>
              <a:t>Trabalhando sozinhos (ou em conjunto, se vários participantes forem do mesmo ministério/sector), os participantes devem atribuir uma pontuação a cada etapa do ciclo de vigilância com base na sua própria experiência no seu sector.</a:t>
            </a:r>
            <a:r>
              <a:rPr lang="pt-BR" sz="1200" b="1" i="1" u="none" dirty="0">
                <a:latin typeface="Arial" panose="020B0604020202020204" pitchFamily="34" charset="0"/>
                <a:ea typeface="Times New Roman" panose="02020603050405020304" pitchFamily="18" charset="0"/>
                <a:cs typeface="Arial" panose="020B0604020202020204" pitchFamily="34" charset="0"/>
              </a:rPr>
              <a:t> A pontuação deve ser entre 0 e 3. </a:t>
            </a:r>
          </a:p>
          <a:p>
            <a:pPr marL="1405707" lvl="1">
              <a:lnSpc>
                <a:spcPct val="115000"/>
              </a:lnSpc>
            </a:pPr>
            <a:r>
              <a:rPr lang="pt-BR" sz="1200" b="1" i="1" u="none" dirty="0">
                <a:latin typeface="Arial" panose="020B0604020202020204" pitchFamily="34" charset="0"/>
                <a:ea typeface="Times New Roman" panose="02020603050405020304" pitchFamily="18" charset="0"/>
                <a:cs typeface="Arial" panose="020B0604020202020204" pitchFamily="34" charset="0"/>
              </a:rPr>
              <a:t>Pontuação:</a:t>
            </a:r>
          </a:p>
          <a:p>
            <a:pPr marL="1405707" lvl="1">
              <a:lnSpc>
                <a:spcPct val="115000"/>
              </a:lnSpc>
            </a:pPr>
            <a:r>
              <a:rPr lang="pt-BR" sz="1200" b="1" i="1" u="none" dirty="0">
                <a:solidFill>
                  <a:srgbClr val="000000"/>
                </a:solidFill>
                <a:latin typeface="Arial" panose="020B0604020202020204" pitchFamily="34" charset="0"/>
                <a:ea typeface="Times New Roman" panose="02020603050405020304" pitchFamily="18" charset="0"/>
                <a:cs typeface="Arial" panose="020B0604020202020204" pitchFamily="34" charset="0"/>
              </a:rPr>
              <a:t>0 = Não sabe</a:t>
            </a:r>
          </a:p>
          <a:p>
            <a:pPr marL="1405707" marR="0" lvl="1" indent="0" algn="l" defTabSz="914400" rtl="0" eaLnBrk="1" fontAlgn="auto" latinLnBrk="0" hangingPunct="1">
              <a:lnSpc>
                <a:spcPct val="115000"/>
              </a:lnSpc>
              <a:spcBef>
                <a:spcPts val="0"/>
              </a:spcBef>
              <a:spcAft>
                <a:spcPts val="0"/>
              </a:spcAft>
              <a:buClrTx/>
              <a:buSzTx/>
              <a:buFontTx/>
              <a:buNone/>
              <a:tabLst/>
              <a:defRPr/>
            </a:pPr>
            <a:r>
              <a:rPr lang="pt-BR" sz="1200" b="1" i="1" u="none" dirty="0">
                <a:solidFill>
                  <a:srgbClr val="000000"/>
                </a:solidFill>
                <a:latin typeface="Arial" panose="020B0604020202020204" pitchFamily="34" charset="0"/>
                <a:ea typeface="Times New Roman" panose="02020603050405020304" pitchFamily="18" charset="0"/>
                <a:cs typeface="Arial" panose="020B0604020202020204" pitchFamily="34" charset="0"/>
              </a:rPr>
              <a:t>1 = Raramente / nunca</a:t>
            </a:r>
          </a:p>
          <a:p>
            <a:pPr marL="1405707" marR="0" lvl="1" indent="0" algn="l" defTabSz="914400" rtl="0" eaLnBrk="1" fontAlgn="auto" latinLnBrk="0" hangingPunct="1">
              <a:lnSpc>
                <a:spcPct val="115000"/>
              </a:lnSpc>
              <a:spcBef>
                <a:spcPts val="0"/>
              </a:spcBef>
              <a:spcAft>
                <a:spcPts val="0"/>
              </a:spcAft>
              <a:buClrTx/>
              <a:buSzTx/>
              <a:buFontTx/>
              <a:buNone/>
              <a:tabLst/>
              <a:defRPr/>
            </a:pPr>
            <a:r>
              <a:rPr lang="pt-BR" sz="1200" b="1" i="1" u="none" dirty="0">
                <a:solidFill>
                  <a:srgbClr val="000000"/>
                </a:solidFill>
                <a:latin typeface="Arial" panose="020B0604020202020204" pitchFamily="34" charset="0"/>
                <a:ea typeface="Times New Roman" panose="02020603050405020304" pitchFamily="18" charset="0"/>
                <a:cs typeface="Arial" panose="020B0604020202020204" pitchFamily="34" charset="0"/>
              </a:rPr>
              <a:t>2 = Às vezes</a:t>
            </a:r>
          </a:p>
          <a:p>
            <a:pPr marL="1405707" marR="0" lvl="1" indent="0" algn="l" defTabSz="914400" rtl="0" eaLnBrk="1" fontAlgn="auto" latinLnBrk="0" hangingPunct="1">
              <a:lnSpc>
                <a:spcPct val="115000"/>
              </a:lnSpc>
              <a:spcBef>
                <a:spcPts val="0"/>
              </a:spcBef>
              <a:spcAft>
                <a:spcPts val="0"/>
              </a:spcAft>
              <a:buClrTx/>
              <a:buSzTx/>
              <a:buFontTx/>
              <a:buNone/>
              <a:tabLst/>
              <a:defRPr/>
            </a:pPr>
            <a:r>
              <a:rPr lang="pt-BR" sz="1200" b="1" i="1" u="none" dirty="0">
                <a:solidFill>
                  <a:srgbClr val="000000"/>
                </a:solidFill>
                <a:latin typeface="Arial" panose="020B0604020202020204" pitchFamily="34" charset="0"/>
                <a:ea typeface="Times New Roman" panose="02020603050405020304" pitchFamily="18" charset="0"/>
                <a:cs typeface="Arial" panose="020B0604020202020204" pitchFamily="34" charset="0"/>
              </a:rPr>
              <a:t>3 = Excelente / sempre</a:t>
            </a:r>
            <a:endParaRPr lang="pt-BR" sz="1200" b="1" i="1" u="none" dirty="0">
              <a:latin typeface="Arial" panose="020B0604020202020204" pitchFamily="34" charset="0"/>
              <a:ea typeface="Times New Roman" panose="02020603050405020304" pitchFamily="18" charset="0"/>
              <a:cs typeface="Arial" panose="020B0604020202020204" pitchFamily="34" charset="0"/>
            </a:endParaRPr>
          </a:p>
          <a:p>
            <a:pPr marL="685800" marR="0" lvl="1" indent="-228600" algn="l" defTabSz="914400" rtl="0" eaLnBrk="1" fontAlgn="auto" latinLnBrk="0" hangingPunct="1">
              <a:lnSpc>
                <a:spcPct val="115000"/>
              </a:lnSpc>
              <a:spcBef>
                <a:spcPts val="0"/>
              </a:spcBef>
              <a:spcAft>
                <a:spcPts val="0"/>
              </a:spcAft>
              <a:buClrTx/>
              <a:buSzTx/>
              <a:buFont typeface="+mj-lt"/>
              <a:buAutoNum type="arabicPeriod" startAt="4"/>
              <a:tabLst/>
              <a:defRPr/>
            </a:pPr>
            <a:r>
              <a:rPr lang="pt-BR" sz="1200" b="1" i="1" u="none" dirty="0">
                <a:latin typeface="Arial" panose="020B0604020202020204" pitchFamily="34" charset="0"/>
                <a:ea typeface="Times New Roman" panose="02020603050405020304" pitchFamily="18" charset="0"/>
                <a:cs typeface="Arial" panose="020B0604020202020204" pitchFamily="34" charset="0"/>
              </a:rPr>
              <a:t>Diga aos participantes que os seus resultados só serão utilizados nesta sala de aula e não serão recolhidos ou partilhados com os seus gabinetes. Isto pode facilitar a vontade de partilhar.</a:t>
            </a:r>
          </a:p>
          <a:p>
            <a:pPr marR="0" lvl="1" algn="l" defTabSz="914400" rtl="0" eaLnBrk="1" fontAlgn="auto" latinLnBrk="0" hangingPunct="1">
              <a:lnSpc>
                <a:spcPct val="115000"/>
              </a:lnSpc>
              <a:spcBef>
                <a:spcPts val="0"/>
              </a:spcBef>
              <a:spcAft>
                <a:spcPts val="0"/>
              </a:spcAft>
              <a:buClrTx/>
              <a:buSzTx/>
              <a:tabLst/>
              <a:defRPr/>
            </a:pPr>
            <a:endParaRPr lang="pt-BR" sz="1200" b="1" i="1" u="none" dirty="0">
              <a:latin typeface="Arial" panose="020B0604020202020204" pitchFamily="34" charset="0"/>
              <a:ea typeface="Times New Roman" panose="02020603050405020304" pitchFamily="18" charset="0"/>
              <a:cs typeface="Arial" panose="020B0604020202020204" pitchFamily="34" charset="0"/>
            </a:endParaRPr>
          </a:p>
          <a:p>
            <a:pPr lvl="1">
              <a:lnSpc>
                <a:spcPct val="114999"/>
              </a:lnSpc>
              <a:defRPr/>
            </a:pPr>
            <a:r>
              <a:rPr lang="pt-BR" b="1" i="1" u="sng" dirty="0">
                <a:latin typeface="Arial" panose="020B0604020202020204" pitchFamily="34" charset="0"/>
                <a:ea typeface="Times New Roman" panose="02020603050405020304" pitchFamily="18" charset="0"/>
                <a:cs typeface="Arial" panose="020B0604020202020204" pitchFamily="34" charset="0"/>
              </a:rPr>
              <a:t>Parte 2 </a:t>
            </a:r>
            <a:r>
              <a:rPr lang="pt-BR" b="1" i="1" dirty="0">
                <a:latin typeface="Arial" panose="020B0604020202020204" pitchFamily="34" charset="0"/>
                <a:ea typeface="Times New Roman" panose="02020603050405020304" pitchFamily="18" charset="0"/>
                <a:cs typeface="Arial" panose="020B0604020202020204" pitchFamily="34" charset="0"/>
              </a:rPr>
              <a:t>- Preencher o quadro (7 minutos)</a:t>
            </a:r>
          </a:p>
          <a:p>
            <a:pPr marL="685800" lvl="1" indent="-228600">
              <a:lnSpc>
                <a:spcPct val="114999"/>
              </a:lnSpc>
              <a:buAutoNum type="arabicPeriod"/>
              <a:defRPr/>
            </a:pPr>
            <a:r>
              <a:rPr lang="pt-BR" b="1" i="1" dirty="0">
                <a:latin typeface="Arial" panose="020B0604020202020204" pitchFamily="34" charset="0"/>
                <a:cs typeface="Arial" panose="020B0604020202020204" pitchFamily="34" charset="0"/>
              </a:rPr>
              <a:t>Crie </a:t>
            </a:r>
            <a:r>
              <a:rPr lang="pt-BR" sz="1200" b="1" i="1" u="none" dirty="0">
                <a:latin typeface="Arial" panose="020B0604020202020204" pitchFamily="34" charset="0"/>
                <a:ea typeface="Times New Roman" panose="02020603050405020304" pitchFamily="18" charset="0"/>
                <a:cs typeface="Arial" panose="020B0604020202020204" pitchFamily="34" charset="0"/>
              </a:rPr>
              <a:t>uma tabela em papel de carta ou de quadro branco e registe as respostas para que possam ser comparadas. Um exemplo de tabela encontra-se nos Guias de Exercícios.</a:t>
            </a:r>
            <a:endParaRPr lang="pt-BR" b="1" i="1" dirty="0">
              <a:latin typeface="Arial" panose="020B0604020202020204" pitchFamily="34" charset="0"/>
              <a:ea typeface="Times New Roman" panose="02020603050405020304" pitchFamily="18" charset="0"/>
              <a:cs typeface="Arial" panose="020B0604020202020204" pitchFamily="34" charset="0"/>
            </a:endParaRPr>
          </a:p>
          <a:p>
            <a:pPr marL="685800" lvl="1" indent="-228600">
              <a:lnSpc>
                <a:spcPct val="114999"/>
              </a:lnSpc>
              <a:buAutoNum type="arabicPeriod"/>
              <a:defRPr/>
            </a:pPr>
            <a:r>
              <a:rPr lang="pt-BR" sz="1200" b="1" i="1" u="none" dirty="0">
                <a:latin typeface="Arial" panose="020B0604020202020204" pitchFamily="34" charset="0"/>
                <a:ea typeface="Times New Roman" panose="02020603050405020304" pitchFamily="18" charset="0"/>
                <a:cs typeface="Arial" panose="020B0604020202020204" pitchFamily="34" charset="0"/>
              </a:rPr>
              <a:t>Reveja as respostas dos grupos por ministério/sector para cada passo. Se houver vários grupos de um sector, pedir a cada grupo que partilhe a sua pontuação e, em seguida, registar a pontuação de consenso na tabela. Se não for possível chegar a um consenso, calcular a média das pontuações.</a:t>
            </a:r>
            <a:endParaRPr lang="pt-BR" b="1" i="1" dirty="0">
              <a:latin typeface="Arial" panose="020B0604020202020204" pitchFamily="34" charset="0"/>
              <a:ea typeface="Times New Roman" panose="02020603050405020304" pitchFamily="18" charset="0"/>
              <a:cs typeface="Arial" panose="020B0604020202020204" pitchFamily="34" charset="0"/>
            </a:endParaRPr>
          </a:p>
          <a:p>
            <a:pPr marL="685800" lvl="1" indent="-228600">
              <a:lnSpc>
                <a:spcPct val="114999"/>
              </a:lnSpc>
              <a:buAutoNum type="arabicPeriod"/>
              <a:defRPr/>
            </a:pPr>
            <a:r>
              <a:rPr lang="pt-BR" sz="1200" b="1" i="1" u="none" dirty="0">
                <a:latin typeface="Arial" panose="020B0604020202020204" pitchFamily="34" charset="0"/>
                <a:ea typeface="Times New Roman" panose="02020603050405020304" pitchFamily="18" charset="0"/>
                <a:cs typeface="Arial" panose="020B0604020202020204" pitchFamily="34" charset="0"/>
              </a:rPr>
              <a:t>Comparar as pontuações entre sectores e entre sectores.</a:t>
            </a:r>
            <a:endParaRPr lang="pt-BR" b="1" i="1" dirty="0">
              <a:latin typeface="Arial" panose="020B0604020202020204" pitchFamily="34" charset="0"/>
              <a:cs typeface="Arial" panose="020B0604020202020204" pitchFamily="34" charset="0"/>
            </a:endParaRPr>
          </a:p>
          <a:p>
            <a:pPr marL="685800" lvl="1" indent="-228600">
              <a:lnSpc>
                <a:spcPct val="114999"/>
              </a:lnSpc>
              <a:buAutoNum type="arabicPeriod"/>
              <a:defRPr/>
            </a:pPr>
            <a:endParaRPr lang="pt-BR" b="1" i="1" dirty="0">
              <a:latin typeface="Arial" panose="020B0604020202020204" pitchFamily="34" charset="0"/>
              <a:cs typeface="Arial" panose="020B0604020202020204" pitchFamily="34" charset="0"/>
            </a:endParaRPr>
          </a:p>
          <a:p>
            <a:pPr lvl="1">
              <a:lnSpc>
                <a:spcPct val="114999"/>
              </a:lnSpc>
              <a:defRPr/>
            </a:pPr>
            <a:r>
              <a:rPr lang="pt-BR" b="1" i="1" u="sng" dirty="0">
                <a:latin typeface="Arial" panose="020B0604020202020204" pitchFamily="34" charset="0"/>
                <a:cs typeface="Arial" panose="020B0604020202020204" pitchFamily="34" charset="0"/>
              </a:rPr>
              <a:t>Parte 3 </a:t>
            </a:r>
            <a:r>
              <a:rPr lang="pt-BR" b="1" i="1" dirty="0">
                <a:latin typeface="Arial" panose="020B0604020202020204" pitchFamily="34" charset="0"/>
                <a:cs typeface="Arial" panose="020B0604020202020204" pitchFamily="34" charset="0"/>
              </a:rPr>
              <a:t>- Debate (10 minutos)</a:t>
            </a:r>
          </a:p>
          <a:p>
            <a:pPr marL="685800" lvl="1" indent="-228600">
              <a:lnSpc>
                <a:spcPct val="114999"/>
              </a:lnSpc>
              <a:buAutoNum type="arabicPeriod"/>
              <a:defRPr/>
            </a:pPr>
            <a:r>
              <a:rPr lang="pt-BR" b="1" i="1" dirty="0">
                <a:latin typeface="Arial" panose="020B0604020202020204" pitchFamily="34" charset="0"/>
                <a:cs typeface="Arial" panose="020B0604020202020204" pitchFamily="34" charset="0"/>
              </a:rPr>
              <a:t>Conduza </a:t>
            </a:r>
            <a:r>
              <a:rPr lang="pt-BR" b="1" i="1" u="none" dirty="0">
                <a:latin typeface="Arial" panose="020B0604020202020204" pitchFamily="34" charset="0"/>
                <a:cs typeface="Arial" panose="020B0604020202020204" pitchFamily="34" charset="0"/>
              </a:rPr>
              <a:t>um debate em grupo sobre as </a:t>
            </a:r>
            <a:r>
              <a:rPr lang="pt-BR" sz="1200" b="1" i="1" u="none" dirty="0">
                <a:effectLst/>
                <a:latin typeface="Arial" panose="020B0604020202020204" pitchFamily="34" charset="0"/>
                <a:cs typeface="Arial" panose="020B0604020202020204" pitchFamily="34" charset="0"/>
              </a:rPr>
              <a:t>comparações. Eis alguns exemplos de perguntas para debate:</a:t>
            </a:r>
            <a:endParaRPr lang="pt-BR" b="1" i="1" dirty="0">
              <a:latin typeface="Arial" panose="020B0604020202020204" pitchFamily="34" charset="0"/>
              <a:cs typeface="Arial" panose="020B0604020202020204" pitchFamily="34" charset="0"/>
            </a:endParaRPr>
          </a:p>
          <a:p>
            <a:pPr marL="1200150" lvl="2" indent="-285750">
              <a:lnSpc>
                <a:spcPct val="114999"/>
              </a:lnSpc>
              <a:buFont typeface="Arial"/>
              <a:buChar char="•"/>
              <a:defRPr/>
            </a:pPr>
            <a:r>
              <a:rPr lang="pt-BR" sz="1200" b="1" i="1" u="none" dirty="0">
                <a:latin typeface="Arial" panose="020B0604020202020204" pitchFamily="34" charset="0"/>
                <a:ea typeface="Times New Roman" panose="02020603050405020304" pitchFamily="18" charset="0"/>
                <a:cs typeface="Arial" panose="020B0604020202020204" pitchFamily="34" charset="0"/>
              </a:rPr>
              <a:t>Se um sector recebeu um 3, especialmente se os 3 forem raros, pode perguntar-se por que razão foi atribuída uma pontuação de 3.</a:t>
            </a:r>
            <a:endParaRPr lang="pt-BR" b="1" i="1" dirty="0">
              <a:latin typeface="Arial" panose="020B0604020202020204" pitchFamily="34" charset="0"/>
              <a:cs typeface="Arial" panose="020B0604020202020204" pitchFamily="34" charset="0"/>
            </a:endParaRPr>
          </a:p>
          <a:p>
            <a:pPr marL="1200150" lvl="2" indent="-285750">
              <a:lnSpc>
                <a:spcPct val="114999"/>
              </a:lnSpc>
              <a:buFont typeface="Arial"/>
              <a:buChar char="•"/>
              <a:defRPr/>
            </a:pPr>
            <a:r>
              <a:rPr lang="pt-BR" sz="1200" b="1" i="1" u="none" dirty="0">
                <a:effectLst/>
                <a:latin typeface="Arial" panose="020B0604020202020204" pitchFamily="34" charset="0"/>
                <a:cs typeface="Arial" panose="020B0604020202020204" pitchFamily="34" charset="0"/>
              </a:rPr>
              <a:t>Se um sector tiver uma pontuação alta e outro baixa na mesma etapa do ciclo de vigilância, peça aos participantes que discutam as razões da pontuação</a:t>
            </a:r>
            <a:r>
              <a:rPr lang="pt-BR" b="1" i="1" dirty="0">
                <a:latin typeface="Arial" panose="020B0604020202020204" pitchFamily="34" charset="0"/>
                <a:cs typeface="Arial" panose="020B0604020202020204" pitchFamily="34" charset="0"/>
              </a:rPr>
              <a:t>. </a:t>
            </a:r>
          </a:p>
          <a:p>
            <a:pPr marL="685800" lvl="1" indent="-228600">
              <a:lnSpc>
                <a:spcPct val="114999"/>
              </a:lnSpc>
              <a:buAutoNum type="arabicPeriod"/>
              <a:defRPr/>
            </a:pPr>
            <a:r>
              <a:rPr lang="pt-BR" sz="1200" b="1" i="1" u="none" dirty="0">
                <a:effectLst/>
                <a:latin typeface="Arial" panose="020B0604020202020204" pitchFamily="34" charset="0"/>
                <a:cs typeface="Arial" panose="020B0604020202020204" pitchFamily="34" charset="0"/>
              </a:rPr>
              <a:t>Pergunte se existem problemas comuns ou lições aprendidas que possam ser partilhadas entre sectores para trabalhar no sentido de aumentar as pontuações baixas.</a:t>
            </a:r>
            <a:endParaRPr lang="pt-BR" b="1" i="1" dirty="0">
              <a:latin typeface="Arial" panose="020B0604020202020204" pitchFamily="34" charset="0"/>
              <a:cs typeface="Arial" panose="020B0604020202020204" pitchFamily="34" charset="0"/>
            </a:endParaRPr>
          </a:p>
          <a:p>
            <a:pPr marL="685800" lvl="1" indent="-228600">
              <a:lnSpc>
                <a:spcPct val="114999"/>
              </a:lnSpc>
              <a:buAutoNum type="arabicPeriod"/>
              <a:defRPr/>
            </a:pPr>
            <a:r>
              <a:rPr lang="pt-BR" b="1" i="1" dirty="0">
                <a:latin typeface="Arial" panose="020B0604020202020204" pitchFamily="34" charset="0"/>
                <a:cs typeface="Arial" panose="020B0604020202020204" pitchFamily="34" charset="0"/>
              </a:rPr>
              <a:t>Salientar </a:t>
            </a:r>
            <a:r>
              <a:rPr lang="pt-BR" sz="1200" b="1" i="1" u="none" dirty="0">
                <a:latin typeface="Arial" panose="020B0604020202020204" pitchFamily="34" charset="0"/>
                <a:ea typeface="Times New Roman" panose="02020603050405020304" pitchFamily="18" charset="0"/>
                <a:cs typeface="Arial" panose="020B0604020202020204" pitchFamily="34" charset="0"/>
              </a:rPr>
              <a:t>que o objetivo do FETP-Frontline é melhorar as práticas de vigilância para que os gabinetes possam ganhar 3s no futuro</a:t>
            </a:r>
            <a:r>
              <a:rPr lang="pt-BR" b="1" i="1" dirty="0">
                <a:latin typeface="Arial" panose="020B0604020202020204" pitchFamily="34" charset="0"/>
                <a:ea typeface="Times New Roman" panose="02020603050405020304" pitchFamily="18" charset="0"/>
                <a:cs typeface="Arial" panose="020B0604020202020204" pitchFamily="34" charset="0"/>
              </a:rPr>
              <a:t>. </a:t>
            </a:r>
            <a:endParaRPr lang="pt-BR" b="1" i="1" dirty="0">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1200" b="0" i="1" u="none" dirty="0">
              <a:effectLst/>
              <a:latin typeface="+mn-lt"/>
            </a:endParaRPr>
          </a:p>
        </p:txBody>
      </p:sp>
      <p:sp>
        <p:nvSpPr>
          <p:cNvPr id="4" name="Slide Number Placeholder 3"/>
          <p:cNvSpPr>
            <a:spLocks noGrp="1"/>
          </p:cNvSpPr>
          <p:nvPr>
            <p:ph type="sldNum" sz="quarter" idx="5"/>
          </p:nvPr>
        </p:nvSpPr>
        <p:spPr/>
        <p:txBody>
          <a:bodyPr/>
          <a:lstStyle/>
          <a:p>
            <a:fld id="{064EA7F3-87C3-4B9C-A326-5DF204C82D74}" type="slidenum">
              <a:rPr lang="en-US" smtClean="0"/>
              <a:t>6</a:t>
            </a:fld>
            <a:endParaRPr lang="en-US"/>
          </a:p>
        </p:txBody>
      </p:sp>
    </p:spTree>
    <p:extLst>
      <p:ext uri="{BB962C8B-B14F-4D97-AF65-F5344CB8AC3E}">
        <p14:creationId xmlns:p14="http://schemas.microsoft.com/office/powerpoint/2010/main" val="12012009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1245"/>
              </a:spcBef>
              <a:spcAft>
                <a:spcPts val="622"/>
              </a:spcAft>
            </a:pPr>
            <a:r>
              <a:rPr lang="pt-BR" sz="1200" b="1" noProof="0" dirty="0">
                <a:latin typeface="Arial" panose="020B0604020202020204" pitchFamily="34" charset="0"/>
                <a:cs typeface="Arial" panose="020B0604020202020204" pitchFamily="34" charset="0"/>
              </a:rPr>
              <a:t>Notas do instrutor:</a:t>
            </a:r>
          </a:p>
          <a:p>
            <a:pPr marL="0" marR="0" lvl="0" indent="0" algn="l" defTabSz="914400" rtl="0" eaLnBrk="1" fontAlgn="auto" latinLnBrk="0" hangingPunct="1">
              <a:lnSpc>
                <a:spcPct val="100000"/>
              </a:lnSpc>
              <a:spcBef>
                <a:spcPts val="1245"/>
              </a:spcBef>
              <a:spcAft>
                <a:spcPts val="622"/>
              </a:spcAft>
              <a:buClrTx/>
              <a:buSzTx/>
              <a:buFontTx/>
              <a:buNone/>
              <a:tabLst/>
              <a:defRPr/>
            </a:pPr>
            <a:endPar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endParaRPr>
          </a:p>
          <a:p>
            <a:pPr marL="171450" marR="0" lvl="0" indent="-171450" algn="l" defTabSz="914400" rtl="0" eaLnBrk="1" fontAlgn="auto" latinLnBrk="0" hangingPunct="1">
              <a:lnSpc>
                <a:spcPct val="100000"/>
              </a:lnSpc>
              <a:spcBef>
                <a:spcPts val="1245"/>
              </a:spcBef>
              <a:spcAft>
                <a:spcPts val="622"/>
              </a:spcAft>
              <a:buClrTx/>
              <a:buSzTx/>
              <a:buFont typeface="Wingdings" panose="05000000000000000000" pitchFamily="2" charset="2"/>
              <a:buChar char="§"/>
              <a:tabLst/>
              <a:defRP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noProof="0" dirty="0">
                <a:latin typeface="Arial" panose="020B0604020202020204" pitchFamily="34" charset="0"/>
                <a:ea typeface="Times New Roman" panose="02020603050405020304" pitchFamily="18" charset="0"/>
                <a:cs typeface="Arial" panose="020B0604020202020204" pitchFamily="34" charset="0"/>
              </a:rPr>
              <a:t>A vigilância da saúde pública ajuda a avaliar o estado da saúde pública através da descrição do peso das doenças, da deteção de alterações na ocorrência de doenças e da monitorização de tendências, padrões de doença, factores de risco e agentes. A vigilância da saúde pública pode também desencadear acções ou intervenções de saúde pública, definir melhor as prioridades de saúde pública e avaliar os programas de saúde pública existentes. </a:t>
            </a:r>
            <a:r>
              <a:rPr lang="pt-BR" sz="1200" b="0" i="0" u="none" strike="noStrike" cap="none" noProof="0" dirty="0">
                <a:solidFill>
                  <a:srgbClr val="000000"/>
                </a:solidFill>
                <a:latin typeface="Arial" panose="020B0604020202020204" pitchFamily="34" charset="0"/>
                <a:ea typeface="Calibri"/>
                <a:cs typeface="Arial" panose="020B0604020202020204" pitchFamily="34" charset="0"/>
                <a:sym typeface="Calibri"/>
              </a:rPr>
              <a:t>De um modo geral, </a:t>
            </a:r>
            <a:r>
              <a:rPr lang="pt-BR" sz="1200" noProof="0" dirty="0">
                <a:latin typeface="Arial" panose="020B0604020202020204" pitchFamily="34" charset="0"/>
                <a:ea typeface="Times New Roman" panose="02020603050405020304" pitchFamily="18" charset="0"/>
                <a:cs typeface="Arial" panose="020B0604020202020204" pitchFamily="34" charset="0"/>
              </a:rPr>
              <a:t>o principal objetivo da vigilância da saúde pública é fornecer informações para a ação! </a:t>
            </a:r>
          </a:p>
          <a:p>
            <a:pPr marL="171450" indent="-171450">
              <a:lnSpc>
                <a:spcPct val="115000"/>
              </a:lnSpc>
              <a:spcAft>
                <a:spcPts val="1245"/>
              </a:spcAft>
              <a:buFont typeface="Arial" panose="020B0604020202020204" pitchFamily="34" charset="0"/>
              <a:buChar char="•"/>
            </a:pPr>
            <a:endParaRPr lang="en-US" sz="1200" dirty="0">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4EA7F3-87C3-4B9C-A326-5DF204C82D74}" type="slidenum">
              <a:rPr lang="en-US" smtClean="0"/>
              <a:t>7</a:t>
            </a:fld>
            <a:endParaRPr lang="en-US"/>
          </a:p>
        </p:txBody>
      </p:sp>
    </p:spTree>
    <p:extLst>
      <p:ext uri="{BB962C8B-B14F-4D97-AF65-F5344CB8AC3E}">
        <p14:creationId xmlns:p14="http://schemas.microsoft.com/office/powerpoint/2010/main" val="20657172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15000"/>
              </a:lnSpc>
              <a:spcBef>
                <a:spcPts val="0"/>
              </a:spcBef>
              <a:spcAft>
                <a:spcPts val="622"/>
              </a:spcAft>
              <a:buClrTx/>
              <a:buSzTx/>
              <a:buFontTx/>
              <a:buNone/>
              <a:tabLst/>
              <a:defRPr/>
            </a:pPr>
            <a:r>
              <a:rPr lang="pt-BR" sz="1200" b="1" dirty="0">
                <a:latin typeface="Arial" panose="020B0604020202020204" pitchFamily="34" charset="0"/>
                <a:cs typeface="Arial" panose="020B0604020202020204" pitchFamily="34" charset="0"/>
              </a:rPr>
              <a:t>Notas do instrutor:</a:t>
            </a:r>
            <a:endParaRPr lang="pt-BR" sz="1200" b="0" noProof="0" dirty="0">
              <a:latin typeface="Arial" panose="020B0604020202020204" pitchFamily="34" charset="0"/>
              <a:cs typeface="Arial" panose="020B0604020202020204" pitchFamily="34" charset="0"/>
            </a:endParaRPr>
          </a:p>
          <a:p>
            <a:pPr>
              <a:lnSpc>
                <a:spcPct val="115000"/>
              </a:lnSpc>
              <a:spcAft>
                <a:spcPts val="622"/>
              </a:spcAft>
            </a:pP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622"/>
              </a:spcAft>
              <a:buFont typeface="Wingdings" panose="05000000000000000000" pitchFamily="2" charset="2"/>
              <a:buChar cha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noProof="0" dirty="0">
                <a:latin typeface="Arial" panose="020B0604020202020204" pitchFamily="34" charset="0"/>
                <a:ea typeface="Times New Roman" panose="02020603050405020304" pitchFamily="18" charset="0"/>
                <a:cs typeface="Arial" panose="020B0604020202020204" pitchFamily="34" charset="0"/>
              </a:rPr>
              <a:t>Embora toda a vigilância comece a nível local, cada agente de vigilância contribui para uma rede de vigilância subnacional, nacional e, em última análise, mundial. Para a saúde pública, o seu distrito ou província não está isolado, mas faz parte do mundo.  O objetivo do Regulamento Sanitário Internacional (RSI) é </a:t>
            </a:r>
            <a:r>
              <a:rPr lang="pt-BR" sz="1200" noProof="0" dirty="0">
                <a:effectLst/>
                <a:latin typeface="Arial" panose="020B0604020202020204" pitchFamily="34" charset="0"/>
                <a:ea typeface="Times New Roman" panose="02020603050405020304" pitchFamily="18" charset="0"/>
                <a:cs typeface="Arial" panose="020B0604020202020204" pitchFamily="34" charset="0"/>
              </a:rPr>
              <a:t>ajudar a comunidade internacional a prevenir e responder a riscos agudos para a saúde pública que possam atravessar as fronteiras e ameaçar as pessoas em todo o mundo. </a:t>
            </a:r>
            <a:r>
              <a:rPr lang="pt-BR" sz="1200" noProof="0" dirty="0">
                <a:latin typeface="Arial" panose="020B0604020202020204" pitchFamily="34" charset="0"/>
                <a:ea typeface="Times New Roman" panose="02020603050405020304" pitchFamily="18" charset="0"/>
                <a:cs typeface="Arial" panose="020B0604020202020204" pitchFamily="34" charset="0"/>
              </a:rPr>
              <a:t>Foi originalmente adotado em 1969, em resposta ao aumento das viagens e do comércio internacionais. Foi também uma resposta ao aparecimento e reaparecimento de ameaças internacionais de doenças e outros riscos para a saúde pública. </a:t>
            </a:r>
          </a:p>
          <a:p>
            <a:pPr marL="0" indent="0">
              <a:lnSpc>
                <a:spcPct val="115000"/>
              </a:lnSpc>
              <a:spcAft>
                <a:spcPts val="622"/>
              </a:spcAft>
              <a:buFont typeface="Arial" panose="020B0604020202020204" pitchFamily="34" charset="0"/>
              <a:buNone/>
            </a:pPr>
            <a:endParaRPr lang="pt-BR" sz="120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622"/>
              </a:spcAft>
              <a:buFont typeface="Wingdings" panose="05000000000000000000" pitchFamily="2" charset="2"/>
              <a:buChar cha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noProof="0" dirty="0">
                <a:latin typeface="Arial" panose="020B0604020202020204" pitchFamily="34" charset="0"/>
                <a:ea typeface="Times New Roman" panose="02020603050405020304" pitchFamily="18" charset="0"/>
                <a:cs typeface="Arial" panose="020B0604020202020204" pitchFamily="34" charset="0"/>
              </a:rPr>
              <a:t>O RSI foi adotado pela maioria dos países. O RSI proporciona um quadro jurídico e prático para a proteção contra a propagação internacional de doenças. </a:t>
            </a:r>
            <a:r>
              <a:rPr lang="pt-BR" sz="1200" noProof="0" dirty="0">
                <a:effectLst/>
                <a:latin typeface="Arial" panose="020B0604020202020204" pitchFamily="34" charset="0"/>
                <a:ea typeface="Times New Roman" panose="02020603050405020304" pitchFamily="18" charset="0"/>
                <a:cs typeface="Arial" panose="020B0604020202020204" pitchFamily="34" charset="0"/>
              </a:rPr>
              <a:t>Têm o mesmo peso que um tratado, por outras palavras, espera-se que os países os levem muito a sério.  </a:t>
            </a:r>
            <a:r>
              <a:rPr lang="pt-BR" sz="1200" noProof="0" dirty="0">
                <a:latin typeface="Arial" panose="020B0604020202020204" pitchFamily="34" charset="0"/>
                <a:ea typeface="Times New Roman" panose="02020603050405020304" pitchFamily="18" charset="0"/>
                <a:cs typeface="Arial" panose="020B0604020202020204" pitchFamily="34" charset="0"/>
              </a:rPr>
              <a:t>O RSI está particularmente preocupado com a potencial propagação de doenças através das fronteiras. Os pontos de entrada são vitais para este objetivo. Por conseguinte, o RSI inclui medidas de saúde pública para portos, aeroportos e pontos de passagem terrestres. O RSI foi atualizado pela última vez em 2005. </a:t>
            </a:r>
          </a:p>
          <a:p>
            <a:endParaRPr lang="en-US" dirty="0"/>
          </a:p>
        </p:txBody>
      </p:sp>
      <p:sp>
        <p:nvSpPr>
          <p:cNvPr id="4" name="Slide Number Placeholder 3"/>
          <p:cNvSpPr>
            <a:spLocks noGrp="1"/>
          </p:cNvSpPr>
          <p:nvPr>
            <p:ph type="sldNum" sz="quarter" idx="5"/>
          </p:nvPr>
        </p:nvSpPr>
        <p:spPr/>
        <p:txBody>
          <a:bodyPr/>
          <a:lstStyle/>
          <a:p>
            <a:fld id="{2EB32458-B0FD-4E0D-A69A-149897CA0BBB}" type="slidenum">
              <a:rPr lang="en-US" smtClean="0"/>
              <a:t>8</a:t>
            </a:fld>
            <a:endParaRPr lang="en-US"/>
          </a:p>
        </p:txBody>
      </p:sp>
    </p:spTree>
    <p:extLst>
      <p:ext uri="{BB962C8B-B14F-4D97-AF65-F5344CB8AC3E}">
        <p14:creationId xmlns:p14="http://schemas.microsoft.com/office/powerpoint/2010/main" val="19917001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15000"/>
              </a:lnSpc>
              <a:spcAft>
                <a:spcPts val="1245"/>
              </a:spcAft>
            </a:pPr>
            <a:r>
              <a:rPr lang="pt-BR" sz="1200" b="1" i="0" dirty="0">
                <a:latin typeface="Arial" panose="020B0604020202020204" pitchFamily="34" charset="0"/>
                <a:ea typeface="Times New Roman" panose="02020603050405020304" pitchFamily="18" charset="0"/>
                <a:cs typeface="Arial" panose="020B0604020202020204" pitchFamily="34" charset="0"/>
              </a:rPr>
              <a:t>Notas </a:t>
            </a:r>
            <a:r>
              <a:rPr lang="pt-BR" sz="1200" b="1" i="0" noProof="0" dirty="0">
                <a:latin typeface="Arial" panose="020B0604020202020204" pitchFamily="34" charset="0"/>
                <a:ea typeface="Times New Roman" panose="02020603050405020304" pitchFamily="18" charset="0"/>
                <a:cs typeface="Arial" panose="020B0604020202020204" pitchFamily="34" charset="0"/>
              </a:rPr>
              <a:t>do instrutor</a:t>
            </a:r>
            <a:r>
              <a:rPr lang="pt-BR" sz="1200" i="0" noProof="0" dirty="0">
                <a:latin typeface="Arial" panose="020B0604020202020204" pitchFamily="34" charset="0"/>
                <a:ea typeface="Times New Roman" panose="02020603050405020304" pitchFamily="18" charset="0"/>
                <a:cs typeface="Arial" panose="020B0604020202020204" pitchFamily="34" charset="0"/>
              </a:rPr>
              <a:t>: </a:t>
            </a:r>
          </a:p>
          <a:p>
            <a:pPr>
              <a:lnSpc>
                <a:spcPct val="115000"/>
              </a:lnSpc>
              <a:spcAft>
                <a:spcPts val="1245"/>
              </a:spcAft>
            </a:pPr>
            <a:endParaRPr lang="pt-BR" sz="1200" i="1"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i="0" u="sng" noProof="0" dirty="0">
                <a:latin typeface="Arial" panose="020B0604020202020204" pitchFamily="34" charset="0"/>
                <a:ea typeface="Times New Roman" panose="02020603050405020304" pitchFamily="18" charset="0"/>
                <a:cs typeface="Arial" panose="020B0604020202020204" pitchFamily="34" charset="0"/>
              </a:rPr>
              <a:t>Peça a</a:t>
            </a:r>
            <a:r>
              <a:rPr lang="pt-BR" sz="1200" b="1" i="0" u="none" noProof="0" dirty="0">
                <a:latin typeface="Arial" panose="020B0604020202020204" pitchFamily="34" charset="0"/>
                <a:ea typeface="Times New Roman" panose="02020603050405020304" pitchFamily="18" charset="0"/>
                <a:cs typeface="Arial" panose="020B0604020202020204" pitchFamily="34" charset="0"/>
              </a:rPr>
              <a:t> </a:t>
            </a:r>
            <a:r>
              <a:rPr lang="pt-BR" sz="1200" i="0" noProof="0" dirty="0">
                <a:latin typeface="Arial" panose="020B0604020202020204" pitchFamily="34" charset="0"/>
                <a:ea typeface="Times New Roman" panose="02020603050405020304" pitchFamily="18" charset="0"/>
                <a:cs typeface="Arial" panose="020B0604020202020204" pitchFamily="34" charset="0"/>
              </a:rPr>
              <a:t>um voluntário para ler em voz alta o objetivo do Programa Integrado de Vigilância das Doenças da OMS.</a:t>
            </a:r>
          </a:p>
          <a:p>
            <a:pPr>
              <a:lnSpc>
                <a:spcPct val="115000"/>
              </a:lnSpc>
              <a:spcAft>
                <a:spcPts val="1245"/>
              </a:spcAft>
            </a:pPr>
            <a:endParaRPr lang="pt-BR" sz="1200" i="0" noProof="0" dirty="0">
              <a:latin typeface="Arial" panose="020B0604020202020204" pitchFamily="34" charset="0"/>
              <a:ea typeface="Times New Roman" panose="02020603050405020304" pitchFamily="18" charset="0"/>
              <a:cs typeface="Arial" panose="020B0604020202020204" pitchFamily="34" charset="0"/>
            </a:endParaRPr>
          </a:p>
          <a:p>
            <a:pPr marL="171450" indent="-171450">
              <a:lnSpc>
                <a:spcPct val="115000"/>
              </a:lnSpc>
              <a:spcAft>
                <a:spcPts val="1245"/>
              </a:spcAft>
              <a:buFont typeface="Wingdings" panose="05000000000000000000" pitchFamily="2" charset="2"/>
              <a:buChar char="§"/>
            </a:pPr>
            <a:r>
              <a:rPr lang="pt-BR" sz="1200" b="1" i="0" u="sng" strike="noStrike" cap="none" noProof="0" dirty="0">
                <a:solidFill>
                  <a:srgbClr val="000000"/>
                </a:solidFill>
                <a:latin typeface="Arial" panose="020B0604020202020204" pitchFamily="34" charset="0"/>
                <a:ea typeface="Calibri"/>
                <a:cs typeface="Arial" panose="020B0604020202020204" pitchFamily="34" charset="0"/>
                <a:sym typeface="Calibri"/>
              </a:rPr>
              <a:t>Dizer:</a:t>
            </a:r>
            <a:r>
              <a:rPr lang="pt-BR" sz="1200" b="1" i="0" u="none" strike="noStrike" cap="none" noProof="0" dirty="0">
                <a:solidFill>
                  <a:srgbClr val="000000"/>
                </a:solidFill>
                <a:latin typeface="Arial" panose="020B0604020202020204" pitchFamily="34" charset="0"/>
                <a:ea typeface="Calibri"/>
                <a:cs typeface="Arial" panose="020B0604020202020204" pitchFamily="34" charset="0"/>
                <a:sym typeface="Calibri"/>
              </a:rPr>
              <a:t> </a:t>
            </a:r>
            <a:r>
              <a:rPr lang="pt-BR" sz="1200" noProof="0" dirty="0">
                <a:latin typeface="Arial" panose="020B0604020202020204" pitchFamily="34" charset="0"/>
                <a:ea typeface="Times New Roman" panose="02020603050405020304" pitchFamily="18" charset="0"/>
                <a:cs typeface="Arial" panose="020B0604020202020204" pitchFamily="34" charset="0"/>
              </a:rPr>
              <a:t>A Vigilância Integrada das Doenças é uma ferramenta que ajuda os países a melhorar a capacidade do seu sistema de vigilância da saúde pública e a integrar sistemas de vigilância que visam diferentes doenças num único sistema.  As diretrizes regionais centram-se em doenças de interesse global, como as novas estirpes de gripe, a febre hemorrágica viral (</a:t>
            </a:r>
            <a:r>
              <a:rPr lang="pt-BR" sz="1200" i="1" noProof="0" dirty="0">
                <a:latin typeface="Arial" panose="020B0604020202020204" pitchFamily="34" charset="0"/>
                <a:ea typeface="Times New Roman" panose="02020603050405020304" pitchFamily="18" charset="0"/>
                <a:cs typeface="Arial" panose="020B0604020202020204" pitchFamily="34" charset="0"/>
              </a:rPr>
              <a:t>por exemplo, o Ébola</a:t>
            </a:r>
            <a:r>
              <a:rPr lang="pt-BR" sz="1200" noProof="0" dirty="0">
                <a:latin typeface="Arial" panose="020B0604020202020204" pitchFamily="34" charset="0"/>
                <a:ea typeface="Times New Roman" panose="02020603050405020304" pitchFamily="18" charset="0"/>
                <a:cs typeface="Arial" panose="020B0604020202020204" pitchFamily="34" charset="0"/>
              </a:rPr>
              <a:t>), o poliovírus selvagem e outras doenças preveníveis por vacinação, como o sarampo. Os escritórios regionais da OMS actualizam estas orientações, que os países membros são convidados a rever e a adaptar às necessidades do seu país.</a:t>
            </a:r>
          </a:p>
        </p:txBody>
      </p:sp>
      <p:sp>
        <p:nvSpPr>
          <p:cNvPr id="4" name="Slide Number Placeholder 3"/>
          <p:cNvSpPr>
            <a:spLocks noGrp="1"/>
          </p:cNvSpPr>
          <p:nvPr>
            <p:ph type="sldNum" sz="quarter" idx="5"/>
          </p:nvPr>
        </p:nvSpPr>
        <p:spPr/>
        <p:txBody>
          <a:bodyPr/>
          <a:lstStyle/>
          <a:p>
            <a:fld id="{2EB32458-B0FD-4E0D-A69A-149897CA0BBB}" type="slidenum">
              <a:rPr lang="en-US" smtClean="0"/>
              <a:t>9</a:t>
            </a:fld>
            <a:endParaRPr lang="en-US"/>
          </a:p>
        </p:txBody>
      </p:sp>
    </p:spTree>
    <p:extLst>
      <p:ext uri="{BB962C8B-B14F-4D97-AF65-F5344CB8AC3E}">
        <p14:creationId xmlns:p14="http://schemas.microsoft.com/office/powerpoint/2010/main" val="32794950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1.xml"/><Relationship Id="rId7" Type="http://schemas.openxmlformats.org/officeDocument/2006/relationships/image" Target="../media/image4.png"/><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2.xml"/><Relationship Id="rId7" Type="http://schemas.openxmlformats.org/officeDocument/2006/relationships/image" Target="../media/image4.png"/><Relationship Id="rId2" Type="http://schemas.openxmlformats.org/officeDocument/2006/relationships/diagramData" Target="../diagrams/data2.xml"/><Relationship Id="rId1" Type="http://schemas.openxmlformats.org/officeDocument/2006/relationships/slideMaster" Target="../slideMasters/slideMaster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14.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3.xml"/><Relationship Id="rId7" Type="http://schemas.openxmlformats.org/officeDocument/2006/relationships/image" Target="../media/image4.png"/><Relationship Id="rId2" Type="http://schemas.openxmlformats.org/officeDocument/2006/relationships/diagramData" Target="../diagrams/data3.xml"/><Relationship Id="rId1" Type="http://schemas.openxmlformats.org/officeDocument/2006/relationships/slideMaster" Target="../slideMasters/slideMaster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Layouts/_rels/slideLayout15.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4.xml"/><Relationship Id="rId7" Type="http://schemas.openxmlformats.org/officeDocument/2006/relationships/image" Target="../media/image4.png"/><Relationship Id="rId2" Type="http://schemas.openxmlformats.org/officeDocument/2006/relationships/diagramData" Target="../diagrams/data4.xml"/><Relationship Id="rId1" Type="http://schemas.openxmlformats.org/officeDocument/2006/relationships/slideMaster" Target="../slideMasters/slideMaster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16.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5.xml"/><Relationship Id="rId7" Type="http://schemas.openxmlformats.org/officeDocument/2006/relationships/image" Target="../media/image4.png"/><Relationship Id="rId2" Type="http://schemas.openxmlformats.org/officeDocument/2006/relationships/diagramData" Target="../diagrams/data5.xml"/><Relationship Id="rId1" Type="http://schemas.openxmlformats.org/officeDocument/2006/relationships/slideMaster" Target="../slideMasters/slideMaster1.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Layouts/_rels/slideLayout1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diagramLayout" Target="../diagrams/layout6.xml"/><Relationship Id="rId7" Type="http://schemas.openxmlformats.org/officeDocument/2006/relationships/image" Target="../media/image4.png"/><Relationship Id="rId2" Type="http://schemas.openxmlformats.org/officeDocument/2006/relationships/diagramData" Target="../diagrams/data6.xml"/><Relationship Id="rId1" Type="http://schemas.openxmlformats.org/officeDocument/2006/relationships/slideMaster" Target="../slideMasters/slideMaster1.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0.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1.png"/><Relationship Id="rId4" Type="http://schemas.openxmlformats.org/officeDocument/2006/relationships/image" Target="../media/image3.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8.png"/><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1">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9" name="Text Placeholder 3">
            <a:extLst>
              <a:ext uri="{FF2B5EF4-FFF2-40B4-BE49-F238E27FC236}">
                <a16:creationId xmlns:a16="http://schemas.microsoft.com/office/drawing/2014/main" id="{26F47D77-FD51-B78E-9697-A18E25F06BD7}"/>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pic>
        <p:nvPicPr>
          <p:cNvPr id="11" name="Picture 10">
            <a:extLst>
              <a:ext uri="{FF2B5EF4-FFF2-40B4-BE49-F238E27FC236}">
                <a16:creationId xmlns:a16="http://schemas.microsoft.com/office/drawing/2014/main" id="{7D22B602-52E4-D036-0446-3B946A8D8CCA}"/>
              </a:ext>
            </a:extLst>
          </p:cNvPr>
          <p:cNvPicPr/>
          <p:nvPr/>
        </p:nvPicPr>
        <p:blipFill>
          <a:blip r:embed="rId2">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3"/>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5" name="TextBox 4">
            <a:extLst>
              <a:ext uri="{FF2B5EF4-FFF2-40B4-BE49-F238E27FC236}">
                <a16:creationId xmlns:a16="http://schemas.microsoft.com/office/drawing/2014/main" id="{446D4176-B6D4-41B7-48C2-0936CA83333B}"/>
              </a:ext>
            </a:extLst>
          </p:cNvPr>
          <p:cNvSpPr txBox="1"/>
          <p:nvPr/>
        </p:nvSpPr>
        <p:spPr>
          <a:xfrm>
            <a:off x="520953" y="3105834"/>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pic>
        <p:nvPicPr>
          <p:cNvPr id="6" name="Picture 5">
            <a:extLst>
              <a:ext uri="{FF2B5EF4-FFF2-40B4-BE49-F238E27FC236}">
                <a16:creationId xmlns:a16="http://schemas.microsoft.com/office/drawing/2014/main" id="{B42D8E6C-6D51-4729-C637-F427A7A2C381}"/>
              </a:ext>
            </a:extLst>
          </p:cNvPr>
          <p:cNvPicPr>
            <a:picLocks noChangeAspect="1"/>
          </p:cNvPicPr>
          <p:nvPr/>
        </p:nvPicPr>
        <p:blipFill>
          <a:blip r:embed="rId4"/>
          <a:stretch>
            <a:fillRect/>
          </a:stretch>
        </p:blipFill>
        <p:spPr>
          <a:xfrm>
            <a:off x="10230534" y="279657"/>
            <a:ext cx="1443306" cy="914400"/>
          </a:xfrm>
          <a:prstGeom prst="rect">
            <a:avLst/>
          </a:prstGeom>
        </p:spPr>
      </p:pic>
    </p:spTree>
    <p:extLst>
      <p:ext uri="{BB962C8B-B14F-4D97-AF65-F5344CB8AC3E}">
        <p14:creationId xmlns:p14="http://schemas.microsoft.com/office/powerpoint/2010/main" val="453092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Objectives">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Arial"/>
              <a:ea typeface="+mn-ea"/>
              <a:cs typeface="+mn-cs"/>
            </a:endParaRPr>
          </a:p>
          <a:p>
            <a:pPr lvl="0"/>
            <a:endParaRPr lang="en-US" dirty="0"/>
          </a:p>
          <a:p>
            <a:pPr lvl="0"/>
            <a:endParaRPr lang="en-US" dirty="0"/>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Learning Objectives</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1249601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_Objectives_Portuguese">
    <p:spTree>
      <p:nvGrpSpPr>
        <p:cNvPr id="1" name=""/>
        <p:cNvGrpSpPr/>
        <p:nvPr/>
      </p:nvGrpSpPr>
      <p:grpSpPr>
        <a:xfrm>
          <a:off x="0" y="0"/>
          <a:ext cx="0" cy="0"/>
          <a:chOff x="0" y="0"/>
          <a:chExt cx="0" cy="0"/>
        </a:xfrm>
      </p:grpSpPr>
      <p:pic>
        <p:nvPicPr>
          <p:cNvPr id="7" name="Picture 4" descr="Objectives Icon">
            <a:extLst>
              <a:ext uri="{FF2B5EF4-FFF2-40B4-BE49-F238E27FC236}">
                <a16:creationId xmlns:a16="http://schemas.microsoft.com/office/drawing/2014/main" id="{9147A5A8-D92D-B4E5-3D7F-A0589E45F77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0" y="146159"/>
            <a:ext cx="939679" cy="895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3">
            <a:extLst>
              <a:ext uri="{FF2B5EF4-FFF2-40B4-BE49-F238E27FC236}">
                <a16:creationId xmlns:a16="http://schemas.microsoft.com/office/drawing/2014/main" id="{2033EF92-E4D5-4276-7551-AF1D3EC82CA0}"/>
              </a:ext>
            </a:extLst>
          </p:cNvPr>
          <p:cNvSpPr>
            <a:spLocks noGrp="1"/>
          </p:cNvSpPr>
          <p:nvPr>
            <p:ph sz="half" idx="2" hasCustomPrompt="1"/>
          </p:nvPr>
        </p:nvSpPr>
        <p:spPr>
          <a:xfrm>
            <a:off x="838200" y="1478857"/>
            <a:ext cx="10515600" cy="4639309"/>
          </a:xfrm>
          <a:prstGeom prst="rect">
            <a:avLst/>
          </a:prstGeom>
        </p:spPr>
        <p:txBody>
          <a:bodyPr/>
          <a:lstStyle>
            <a:lvl1pPr marL="0" indent="0">
              <a:lnSpc>
                <a:spcPct val="100000"/>
              </a:lnSpc>
              <a:spcBef>
                <a:spcPts val="500"/>
              </a:spcBef>
              <a:spcAft>
                <a:spcPts val="500"/>
              </a:spcAft>
              <a:buFont typeface="Arial" panose="020B0604020202020204" pitchFamily="34" charset="0"/>
              <a:buNone/>
              <a:defRPr b="1"/>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a:t>At the end of this lesson, you will be able to:</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a:ln>
                  <a:noFill/>
                </a:ln>
                <a:solidFill>
                  <a:prstClr val="black"/>
                </a:solidFill>
                <a:effectLst/>
                <a:uLnTx/>
                <a:uFillTx/>
                <a:latin typeface="Arial"/>
                <a:ea typeface="+mn-ea"/>
                <a:cs typeface="+mn-cs"/>
              </a:rPr>
              <a:t>Level 0</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a:ln>
                <a:noFill/>
              </a:ln>
              <a:solidFill>
                <a:prstClr val="black"/>
              </a:solidFill>
              <a:effectLst/>
              <a:uLnTx/>
              <a:uFillTx/>
              <a:latin typeface="Arial"/>
              <a:ea typeface="+mn-ea"/>
              <a:cs typeface="+mn-cs"/>
            </a:endParaRPr>
          </a:p>
          <a:p>
            <a:pPr lvl="0"/>
            <a:endParaRPr lang="en-US"/>
          </a:p>
          <a:p>
            <a:pPr lvl="0"/>
            <a:endParaRPr lang="en-US"/>
          </a:p>
        </p:txBody>
      </p:sp>
      <p:sp>
        <p:nvSpPr>
          <p:cNvPr id="8" name="Rectangle 7">
            <a:extLst>
              <a:ext uri="{FF2B5EF4-FFF2-40B4-BE49-F238E27FC236}">
                <a16:creationId xmlns:a16="http://schemas.microsoft.com/office/drawing/2014/main" id="{57B58EC7-7629-12D9-5DBF-658FA277F82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C217191D-AC48-87D0-3F3C-093BBAE15283}"/>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Objectivos</a:t>
            </a:r>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 de </a:t>
            </a:r>
            <a:r>
              <a:rPr kumimoji="0" lang="en-US" sz="4400" b="0" i="0" u="none" strike="noStrike" kern="1200" cap="none" spc="0" normalizeH="0" baseline="0" noProof="0" dirty="0" err="1">
                <a:ln>
                  <a:noFill/>
                </a:ln>
                <a:solidFill>
                  <a:schemeClr val="tx1"/>
                </a:solidFill>
                <a:effectLst/>
                <a:uLnTx/>
                <a:uFillTx/>
                <a:latin typeface="Franklin Gothic Medium"/>
                <a:ea typeface="+mj-ea"/>
                <a:cs typeface="+mj-cs"/>
              </a:rPr>
              <a:t>aprendizagem</a:t>
            </a:r>
            <a:endParaRPr lang="en-US" dirty="0"/>
          </a:p>
        </p:txBody>
      </p:sp>
      <p:sp>
        <p:nvSpPr>
          <p:cNvPr id="3" name="Rectangle 2">
            <a:extLst>
              <a:ext uri="{FF2B5EF4-FFF2-40B4-BE49-F238E27FC236}">
                <a16:creationId xmlns:a16="http://schemas.microsoft.com/office/drawing/2014/main" id="{337A0136-1B03-6099-5C05-5070F172209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9D51EB89-001E-3414-9EB4-98FE341421D0}"/>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43EB989F-1171-345A-294E-8AB6BC87E5B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7153435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urveillance Cycl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Public Health Surveillance Cycle</a:t>
            </a:r>
            <a:endParaRPr lang="en-US"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2846529144"/>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7651053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Surveillance Cycle_Portuguese">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sz="4400" dirty="0"/>
          </a:p>
        </p:txBody>
      </p:sp>
      <p:graphicFrame>
        <p:nvGraphicFramePr>
          <p:cNvPr id="23" name="Diagram 22">
            <a:extLst>
              <a:ext uri="{FF2B5EF4-FFF2-40B4-BE49-F238E27FC236}">
                <a16:creationId xmlns:a16="http://schemas.microsoft.com/office/drawing/2014/main" id="{6A1551D6-1F43-EA83-79C8-B30499B34285}"/>
              </a:ext>
            </a:extLst>
          </p:cNvPr>
          <p:cNvGraphicFramePr/>
          <p:nvPr>
            <p:extLst>
              <p:ext uri="{D42A27DB-BD31-4B8C-83A1-F6EECF244321}">
                <p14:modId xmlns:p14="http://schemas.microsoft.com/office/powerpoint/2010/main" val="1083182092"/>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Rectangle 1">
            <a:extLst>
              <a:ext uri="{FF2B5EF4-FFF2-40B4-BE49-F238E27FC236}">
                <a16:creationId xmlns:a16="http://schemas.microsoft.com/office/drawing/2014/main" id="{E1E58719-FE18-0CDF-A0D4-9454D66D905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FE666BCF-E3C3-DC5C-2E21-E09A6F284ED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8E872132-9FA7-1ADF-009C-44307E893E50}"/>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AE5D55F9-E597-D539-E999-29BBB1119D3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22625414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8478462"/>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8"/>
          <a:stretch>
            <a:fillRect/>
          </a:stretch>
        </p:blipFill>
        <p:spPr>
          <a:xfrm>
            <a:off x="11057248" y="6241802"/>
            <a:ext cx="938147" cy="594360"/>
          </a:xfrm>
          <a:prstGeom prst="rect">
            <a:avLst/>
          </a:prstGeom>
        </p:spPr>
      </p:pic>
      <p:sp>
        <p:nvSpPr>
          <p:cNvPr id="10" name="TextBox 9">
            <a:extLst>
              <a:ext uri="{FF2B5EF4-FFF2-40B4-BE49-F238E27FC236}">
                <a16:creationId xmlns:a16="http://schemas.microsoft.com/office/drawing/2014/main" id="{74A39B04-C9F3-5CF2-1CE4-C249F5B333AC}"/>
              </a:ext>
            </a:extLst>
          </p:cNvPr>
          <p:cNvSpPr txBox="1"/>
          <p:nvPr userDrawn="1"/>
        </p:nvSpPr>
        <p:spPr>
          <a:xfrm>
            <a:off x="3395228" y="3353633"/>
            <a:ext cx="5811117"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Tree>
    <p:extLst>
      <p:ext uri="{BB962C8B-B14F-4D97-AF65-F5344CB8AC3E}">
        <p14:creationId xmlns:p14="http://schemas.microsoft.com/office/powerpoint/2010/main" val="343997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1_Surveillance Cycle + Monitor">
    <p:spTree>
      <p:nvGrpSpPr>
        <p:cNvPr id="1" name=""/>
        <p:cNvGrpSpPr/>
        <p:nvPr/>
      </p:nvGrpSpPr>
      <p:grpSpPr>
        <a:xfrm>
          <a:off x="0" y="0"/>
          <a:ext cx="0" cy="0"/>
          <a:chOff x="0" y="0"/>
          <a:chExt cx="0" cy="0"/>
        </a:xfrm>
      </p:grpSpPr>
      <p:sp>
        <p:nvSpPr>
          <p:cNvPr id="27" name="TextBox 26">
            <a:extLst>
              <a:ext uri="{FF2B5EF4-FFF2-40B4-BE49-F238E27FC236}">
                <a16:creationId xmlns:a16="http://schemas.microsoft.com/office/drawing/2014/main" id="{C4E0B380-D1A2-CAC7-1336-0F66821A755B}"/>
              </a:ext>
            </a:extLst>
          </p:cNvPr>
          <p:cNvSpPr txBox="1"/>
          <p:nvPr/>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2" name="Oval 1">
            <a:extLst>
              <a:ext uri="{FF2B5EF4-FFF2-40B4-BE49-F238E27FC236}">
                <a16:creationId xmlns:a16="http://schemas.microsoft.com/office/drawing/2014/main" id="{E23D2ABF-728A-467C-6FA1-7BB015B17884}"/>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3" name="Diagram 2">
            <a:extLst>
              <a:ext uri="{FF2B5EF4-FFF2-40B4-BE49-F238E27FC236}">
                <a16:creationId xmlns:a16="http://schemas.microsoft.com/office/drawing/2014/main" id="{E4A6CDBD-A351-C226-D96D-556605FFF6CC}"/>
              </a:ext>
            </a:extLst>
          </p:cNvPr>
          <p:cNvGraphicFramePr/>
          <p:nvPr>
            <p:extLst>
              <p:ext uri="{D42A27DB-BD31-4B8C-83A1-F6EECF244321}">
                <p14:modId xmlns:p14="http://schemas.microsoft.com/office/powerpoint/2010/main" val="1301570351"/>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extBox 3">
            <a:extLst>
              <a:ext uri="{FF2B5EF4-FFF2-40B4-BE49-F238E27FC236}">
                <a16:creationId xmlns:a16="http://schemas.microsoft.com/office/drawing/2014/main" id="{4578A98A-64E7-0FDF-A653-4F41FAA35420}"/>
              </a:ext>
            </a:extLst>
          </p:cNvPr>
          <p:cNvSpPr txBox="1"/>
          <p:nvPr/>
        </p:nvSpPr>
        <p:spPr>
          <a:xfrm>
            <a:off x="3599150" y="3353633"/>
            <a:ext cx="5403273"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
        <p:nvSpPr>
          <p:cNvPr id="5" name="Rectangle 4">
            <a:extLst>
              <a:ext uri="{FF2B5EF4-FFF2-40B4-BE49-F238E27FC236}">
                <a16:creationId xmlns:a16="http://schemas.microsoft.com/office/drawing/2014/main" id="{16A95945-1B4F-18A0-3591-216AE73B49D2}"/>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Rectangle 6">
            <a:extLst>
              <a:ext uri="{FF2B5EF4-FFF2-40B4-BE49-F238E27FC236}">
                <a16:creationId xmlns:a16="http://schemas.microsoft.com/office/drawing/2014/main" id="{311FA2A8-4F58-8C97-B6A6-7AD9C4742C1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Picture 7">
            <a:extLst>
              <a:ext uri="{FF2B5EF4-FFF2-40B4-BE49-F238E27FC236}">
                <a16:creationId xmlns:a16="http://schemas.microsoft.com/office/drawing/2014/main" id="{DD18A9FF-D000-A272-6125-FC21A3FDE535}"/>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9" name="Picture 8">
            <a:extLst>
              <a:ext uri="{FF2B5EF4-FFF2-40B4-BE49-F238E27FC236}">
                <a16:creationId xmlns:a16="http://schemas.microsoft.com/office/drawing/2014/main" id="{A7F95D9B-CFED-7F08-7896-E2D9DAE99B80}"/>
              </a:ext>
            </a:extLst>
          </p:cNvPr>
          <p:cNvPicPr>
            <a:picLocks noChangeAspect="1"/>
          </p:cNvPicPr>
          <p:nvPr/>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0775182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1_Surveillance Cycle + Monitor Portuguese">
    <p:spTree>
      <p:nvGrpSpPr>
        <p:cNvPr id="1" name=""/>
        <p:cNvGrpSpPr/>
        <p:nvPr/>
      </p:nvGrpSpPr>
      <p:grpSpPr>
        <a:xfrm>
          <a:off x="0" y="0"/>
          <a:ext cx="0" cy="0"/>
          <a:chOff x="0" y="0"/>
          <a:chExt cx="0" cy="0"/>
        </a:xfrm>
      </p:grpSpPr>
      <p:sp>
        <p:nvSpPr>
          <p:cNvPr id="11" name="TextBox 26">
            <a:extLst>
              <a:ext uri="{FF2B5EF4-FFF2-40B4-BE49-F238E27FC236}">
                <a16:creationId xmlns:a16="http://schemas.microsoft.com/office/drawing/2014/main" id="{9F7F165D-AEDE-BD51-EF67-BDF290722741}"/>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2" name="Oval 11">
            <a:extLst>
              <a:ext uri="{FF2B5EF4-FFF2-40B4-BE49-F238E27FC236}">
                <a16:creationId xmlns:a16="http://schemas.microsoft.com/office/drawing/2014/main" id="{451579AA-3E63-A08F-154D-AE094F70BED9}"/>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Diagram 2">
            <a:extLst>
              <a:ext uri="{FF2B5EF4-FFF2-40B4-BE49-F238E27FC236}">
                <a16:creationId xmlns:a16="http://schemas.microsoft.com/office/drawing/2014/main" id="{3CF5A872-C315-F88F-05A6-F3F848E824E2}"/>
              </a:ext>
            </a:extLst>
          </p:cNvPr>
          <p:cNvGraphicFramePr/>
          <p:nvPr userDrawn="1">
            <p:extLst>
              <p:ext uri="{D42A27DB-BD31-4B8C-83A1-F6EECF244321}">
                <p14:modId xmlns:p14="http://schemas.microsoft.com/office/powerpoint/2010/main" val="813109077"/>
              </p:ext>
            </p:extLst>
          </p:nvPr>
        </p:nvGraphicFramePr>
        <p:xfrm>
          <a:off x="1231106" y="1557036"/>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extBox 3">
            <a:extLst>
              <a:ext uri="{FF2B5EF4-FFF2-40B4-BE49-F238E27FC236}">
                <a16:creationId xmlns:a16="http://schemas.microsoft.com/office/drawing/2014/main" id="{464132B5-AE1F-F7AB-C086-D0D1C25B92A0}"/>
              </a:ext>
            </a:extLst>
          </p:cNvPr>
          <p:cNvSpPr txBox="1"/>
          <p:nvPr userDrawn="1"/>
        </p:nvSpPr>
        <p:spPr>
          <a:xfrm>
            <a:off x="3599150" y="3353633"/>
            <a:ext cx="5403273"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
        <p:nvSpPr>
          <p:cNvPr id="15" name="Rectangle 4">
            <a:extLst>
              <a:ext uri="{FF2B5EF4-FFF2-40B4-BE49-F238E27FC236}">
                <a16:creationId xmlns:a16="http://schemas.microsoft.com/office/drawing/2014/main" id="{CDC16CA9-E99D-4593-36F0-7E9FC22D564B}"/>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6">
            <a:extLst>
              <a:ext uri="{FF2B5EF4-FFF2-40B4-BE49-F238E27FC236}">
                <a16:creationId xmlns:a16="http://schemas.microsoft.com/office/drawing/2014/main" id="{B41C7D0E-40A0-5E1C-4407-D8196BB60118}"/>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7">
            <a:extLst>
              <a:ext uri="{FF2B5EF4-FFF2-40B4-BE49-F238E27FC236}">
                <a16:creationId xmlns:a16="http://schemas.microsoft.com/office/drawing/2014/main" id="{4CDAA3EF-30BD-8C3C-EB57-3914140B6099}"/>
              </a:ext>
            </a:extLst>
          </p:cNvPr>
          <p:cNvPicPr/>
          <p:nvPr userDrawn="1"/>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8" name="Picture 8">
            <a:extLst>
              <a:ext uri="{FF2B5EF4-FFF2-40B4-BE49-F238E27FC236}">
                <a16:creationId xmlns:a16="http://schemas.microsoft.com/office/drawing/2014/main" id="{4E0C1D63-D2B4-72F9-EAEC-A810E850A787}"/>
              </a:ext>
            </a:extLst>
          </p:cNvPr>
          <p:cNvPicPr>
            <a:picLocks noChangeAspect="1"/>
          </p:cNvPicPr>
          <p:nvPr userDrawn="1"/>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5622287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2_Surveillance Cycle + Monitor Portuguese">
    <p:spTree>
      <p:nvGrpSpPr>
        <p:cNvPr id="1" name=""/>
        <p:cNvGrpSpPr/>
        <p:nvPr/>
      </p:nvGrpSpPr>
      <p:grpSpPr>
        <a:xfrm>
          <a:off x="0" y="0"/>
          <a:ext cx="0" cy="0"/>
          <a:chOff x="0" y="0"/>
          <a:chExt cx="0" cy="0"/>
        </a:xfrm>
      </p:grpSpPr>
      <p:sp>
        <p:nvSpPr>
          <p:cNvPr id="11" name="TextBox 26">
            <a:extLst>
              <a:ext uri="{FF2B5EF4-FFF2-40B4-BE49-F238E27FC236}">
                <a16:creationId xmlns:a16="http://schemas.microsoft.com/office/drawing/2014/main" id="{9F7F165D-AEDE-BD51-EF67-BDF290722741}"/>
              </a:ext>
            </a:extLst>
          </p:cNvPr>
          <p:cNvSpPr txBox="1"/>
          <p:nvPr userDrawn="1"/>
        </p:nvSpPr>
        <p:spPr>
          <a:xfrm>
            <a:off x="838200" y="422510"/>
            <a:ext cx="10515600"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Ciclo de vigilância em saúde pública</a:t>
            </a:r>
            <a:endParaRPr lang="en-US" dirty="0"/>
          </a:p>
        </p:txBody>
      </p:sp>
      <p:sp>
        <p:nvSpPr>
          <p:cNvPr id="12" name="Oval 11">
            <a:extLst>
              <a:ext uri="{FF2B5EF4-FFF2-40B4-BE49-F238E27FC236}">
                <a16:creationId xmlns:a16="http://schemas.microsoft.com/office/drawing/2014/main" id="{451579AA-3E63-A08F-154D-AE094F70BED9}"/>
              </a:ext>
            </a:extLst>
          </p:cNvPr>
          <p:cNvSpPr/>
          <p:nvPr userDrawn="1"/>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3" name="Diagram 2">
            <a:extLst>
              <a:ext uri="{FF2B5EF4-FFF2-40B4-BE49-F238E27FC236}">
                <a16:creationId xmlns:a16="http://schemas.microsoft.com/office/drawing/2014/main" id="{3CF5A872-C315-F88F-05A6-F3F848E824E2}"/>
              </a:ext>
            </a:extLst>
          </p:cNvPr>
          <p:cNvGraphicFramePr/>
          <p:nvPr userDrawn="1">
            <p:extLst>
              <p:ext uri="{D42A27DB-BD31-4B8C-83A1-F6EECF244321}">
                <p14:modId xmlns:p14="http://schemas.microsoft.com/office/powerpoint/2010/main" val="2595550254"/>
              </p:ext>
            </p:extLst>
          </p:nvPr>
        </p:nvGraphicFramePr>
        <p:xfrm>
          <a:off x="-3163094" y="1401300"/>
          <a:ext cx="9729788" cy="492948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4" name="TextBox 3">
            <a:extLst>
              <a:ext uri="{FF2B5EF4-FFF2-40B4-BE49-F238E27FC236}">
                <a16:creationId xmlns:a16="http://schemas.microsoft.com/office/drawing/2014/main" id="{464132B5-AE1F-F7AB-C086-D0D1C25B92A0}"/>
              </a:ext>
            </a:extLst>
          </p:cNvPr>
          <p:cNvSpPr txBox="1"/>
          <p:nvPr userDrawn="1"/>
        </p:nvSpPr>
        <p:spPr>
          <a:xfrm>
            <a:off x="3599150" y="3353633"/>
            <a:ext cx="5403273"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sp>
        <p:nvSpPr>
          <p:cNvPr id="15" name="Rectangle 4">
            <a:extLst>
              <a:ext uri="{FF2B5EF4-FFF2-40B4-BE49-F238E27FC236}">
                <a16:creationId xmlns:a16="http://schemas.microsoft.com/office/drawing/2014/main" id="{CDC16CA9-E99D-4593-36F0-7E9FC22D564B}"/>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Rectangle 6">
            <a:extLst>
              <a:ext uri="{FF2B5EF4-FFF2-40B4-BE49-F238E27FC236}">
                <a16:creationId xmlns:a16="http://schemas.microsoft.com/office/drawing/2014/main" id="{B41C7D0E-40A0-5E1C-4407-D8196BB60118}"/>
              </a:ext>
            </a:extLst>
          </p:cNvPr>
          <p:cNvSpPr/>
          <p:nvPr userDrawn="1"/>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7" name="Picture 7">
            <a:extLst>
              <a:ext uri="{FF2B5EF4-FFF2-40B4-BE49-F238E27FC236}">
                <a16:creationId xmlns:a16="http://schemas.microsoft.com/office/drawing/2014/main" id="{4CDAA3EF-30BD-8C3C-EB57-3914140B6099}"/>
              </a:ext>
            </a:extLst>
          </p:cNvPr>
          <p:cNvPicPr/>
          <p:nvPr userDrawn="1"/>
        </p:nvPicPr>
        <p:blipFill>
          <a:blip r:embed="rId7"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8" name="Picture 8">
            <a:extLst>
              <a:ext uri="{FF2B5EF4-FFF2-40B4-BE49-F238E27FC236}">
                <a16:creationId xmlns:a16="http://schemas.microsoft.com/office/drawing/2014/main" id="{4E0C1D63-D2B4-72F9-EAEC-A810E850A787}"/>
              </a:ext>
            </a:extLst>
          </p:cNvPr>
          <p:cNvPicPr>
            <a:picLocks noChangeAspect="1"/>
          </p:cNvPicPr>
          <p:nvPr userDrawn="1"/>
        </p:nvPicPr>
        <p:blipFill>
          <a:blip r:embed="rId8"/>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9906638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F0310963-AC01-4579-B570-C8CE6E846F94}"/>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B5FD2873-8152-A97C-05E1-5BAA30214544}"/>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E16F905B-FA46-9E15-5E84-F20DBC57262B}"/>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83489529-E55F-B5D2-2D02-64FE512A515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7072544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1_Discovery_Dialogue">
    <p:spTree>
      <p:nvGrpSpPr>
        <p:cNvPr id="1" name=""/>
        <p:cNvGrpSpPr/>
        <p:nvPr/>
      </p:nvGrpSpPr>
      <p:grpSpPr>
        <a:xfrm>
          <a:off x="0" y="0"/>
          <a:ext cx="0" cy="0"/>
          <a:chOff x="0" y="0"/>
          <a:chExt cx="0" cy="0"/>
        </a:xfrm>
      </p:grpSpPr>
      <p:pic>
        <p:nvPicPr>
          <p:cNvPr id="8" name="Picture 5" descr="Discovery Dialogue ">
            <a:extLst>
              <a:ext uri="{FF2B5EF4-FFF2-40B4-BE49-F238E27FC236}">
                <a16:creationId xmlns:a16="http://schemas.microsoft.com/office/drawing/2014/main" id="{CDFA0117-4129-C330-FEBE-24C8668D61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83961" y="146159"/>
            <a:ext cx="939678" cy="9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Title 1">
            <a:extLst>
              <a:ext uri="{FF2B5EF4-FFF2-40B4-BE49-F238E27FC236}">
                <a16:creationId xmlns:a16="http://schemas.microsoft.com/office/drawing/2014/main" id="{94AE688D-D5E1-F6F4-EACC-630908F1B2AB}"/>
              </a:ext>
            </a:extLst>
          </p:cNvPr>
          <p:cNvSpPr>
            <a:spLocks noGrp="1"/>
          </p:cNvSpPr>
          <p:nvPr>
            <p:ph type="title"/>
          </p:nvPr>
        </p:nvSpPr>
        <p:spPr>
          <a:xfrm>
            <a:off x="838200" y="447675"/>
            <a:ext cx="9752215" cy="800100"/>
          </a:xfrm>
          <a:prstGeom prst="rect">
            <a:avLst/>
          </a:prstGeom>
          <a:solidFill>
            <a:srgbClr val="E7C2F6"/>
          </a:solidFill>
          <a:ln>
            <a:noFill/>
          </a:ln>
        </p:spPr>
        <p:txBody>
          <a:body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BE3BCCD1-CBDB-B768-424C-657C82067548}"/>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7" name="Rectangle 6">
            <a:extLst>
              <a:ext uri="{FF2B5EF4-FFF2-40B4-BE49-F238E27FC236}">
                <a16:creationId xmlns:a16="http://schemas.microsoft.com/office/drawing/2014/main" id="{E873DDE5-43DB-6819-60A1-F3D03D0BB97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C3E91E8D-034D-93A4-BF8D-2AE79CF3689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CB21F133-A657-4C3A-8C25-6EE6CF8F812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395A6E8D-7399-87ED-5775-F6B9EABC719D}"/>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4698599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1_Title Slide 2">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dirty="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851013"/>
            <a:ext cx="6451330"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3600" i="1" dirty="0">
                <a:solidFill>
                  <a:srgbClr val="109648"/>
                </a:solidFill>
                <a:latin typeface="Franklin Gothic Medium" panose="020B0603020102020204" pitchFamily="34" charset="0"/>
              </a:rPr>
              <a:t>Using a One Health Approach</a:t>
            </a: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dirty="0"/>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45807465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Activ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en-US" sz="2800" dirty="0"/>
              <a:t>To complete the exercise, </a:t>
            </a:r>
          </a:p>
          <a:p>
            <a:pPr algn="ctr"/>
            <a:r>
              <a:rPr lang="en-US" sz="2800" dirty="0"/>
              <a:t>please turn to your Participant Exercise Book.</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1833515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1_Activity_Portugues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hasCustomPrompt="1"/>
          </p:nvPr>
        </p:nvSpPr>
        <p:spPr>
          <a:xfrm>
            <a:off x="838200" y="457200"/>
            <a:ext cx="9752215" cy="800100"/>
          </a:xfrm>
          <a:prstGeom prst="rect">
            <a:avLst/>
          </a:prstGeom>
        </p:spPr>
        <p:txBody>
          <a:bodyPr/>
          <a:lstStyle>
            <a:lvl1pPr>
              <a:defRPr/>
            </a:lvl1pPr>
          </a:lstStyle>
          <a:p>
            <a:r>
              <a:rPr lang="en-US" dirty="0"/>
              <a:t>Exercise X.XX</a:t>
            </a:r>
          </a:p>
        </p:txBody>
      </p:sp>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7">
            <a:extLst>
              <a:ext uri="{FF2B5EF4-FFF2-40B4-BE49-F238E27FC236}">
                <a16:creationId xmlns:a16="http://schemas.microsoft.com/office/drawing/2014/main" id="{7BC5F78B-F129-F09F-12E9-7055CEFAB7A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BF5FD15B-5221-B042-3376-0C208EFC76B2}"/>
              </a:ext>
            </a:extLst>
          </p:cNvPr>
          <p:cNvSpPr txBox="1"/>
          <p:nvPr/>
        </p:nvSpPr>
        <p:spPr>
          <a:xfrm>
            <a:off x="1007013" y="2951946"/>
            <a:ext cx="10177974" cy="954107"/>
          </a:xfrm>
          <a:prstGeom prst="rect">
            <a:avLst/>
          </a:prstGeom>
          <a:noFill/>
          <a:ln w="38100">
            <a:solidFill>
              <a:srgbClr val="001402"/>
            </a:solidFill>
          </a:ln>
        </p:spPr>
        <p:txBody>
          <a:bodyPr wrap="square" rtlCol="0">
            <a:spAutoFit/>
          </a:bodyPr>
          <a:lstStyle/>
          <a:p>
            <a:pPr algn="ctr"/>
            <a:r>
              <a:rPr lang="pt-BR" sz="2800" dirty="0"/>
              <a:t>Para completar o exercício,consulte o seu Caderno de Exercícios do Participante.</a:t>
            </a:r>
            <a:endParaRPr lang="en-US" sz="2800" strike="sngStrike" dirty="0"/>
          </a:p>
        </p:txBody>
      </p:sp>
      <p:sp>
        <p:nvSpPr>
          <p:cNvPr id="4" name="Rectangle 3">
            <a:extLst>
              <a:ext uri="{FF2B5EF4-FFF2-40B4-BE49-F238E27FC236}">
                <a16:creationId xmlns:a16="http://schemas.microsoft.com/office/drawing/2014/main" id="{C7FBA9CF-C98F-1F1B-D8B6-CBADD58EF832}"/>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4">
            <a:extLst>
              <a:ext uri="{FF2B5EF4-FFF2-40B4-BE49-F238E27FC236}">
                <a16:creationId xmlns:a16="http://schemas.microsoft.com/office/drawing/2014/main" id="{076D6A8C-B61F-6D09-4254-7FF12FB98C64}"/>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6" name="Picture 5">
            <a:extLst>
              <a:ext uri="{FF2B5EF4-FFF2-40B4-BE49-F238E27FC236}">
                <a16:creationId xmlns:a16="http://schemas.microsoft.com/office/drawing/2014/main" id="{83BC1284-77BC-F5D6-B3D6-86D806320FAC}"/>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9032859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Activity_Blank">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no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6D2FF57C-9C69-54AF-F8B2-BEBC7258011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9DE2D5C3-86B4-2021-98BF-0CEE5CDD82E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529D48D4-75C8-59B7-3925-F10675A6BA0A}"/>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3013654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Activity_Answer">
    <p:spTree>
      <p:nvGrpSpPr>
        <p:cNvPr id="1" name=""/>
        <p:cNvGrpSpPr/>
        <p:nvPr/>
      </p:nvGrpSpPr>
      <p:grpSpPr>
        <a:xfrm>
          <a:off x="0" y="0"/>
          <a:ext cx="0" cy="0"/>
          <a:chOff x="0" y="0"/>
          <a:chExt cx="0" cy="0"/>
        </a:xfrm>
      </p:grpSpPr>
      <p:pic>
        <p:nvPicPr>
          <p:cNvPr id="9" name="Picture 7" descr="Activity Icon">
            <a:extLst>
              <a:ext uri="{FF2B5EF4-FFF2-40B4-BE49-F238E27FC236}">
                <a16:creationId xmlns:a16="http://schemas.microsoft.com/office/drawing/2014/main" id="{CC351CD5-5871-CC3F-EEC5-309B9ABF38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71575" y="146157"/>
            <a:ext cx="939679" cy="9396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10" name="Title 1">
            <a:extLst>
              <a:ext uri="{FF2B5EF4-FFF2-40B4-BE49-F238E27FC236}">
                <a16:creationId xmlns:a16="http://schemas.microsoft.com/office/drawing/2014/main" id="{8B813282-141B-B4DD-80BD-8C256489A7C0}"/>
              </a:ext>
            </a:extLst>
          </p:cNvPr>
          <p:cNvSpPr>
            <a:spLocks noGrp="1"/>
          </p:cNvSpPr>
          <p:nvPr>
            <p:ph type="title"/>
          </p:nvPr>
        </p:nvSpPr>
        <p:spPr>
          <a:xfrm>
            <a:off x="838200" y="447675"/>
            <a:ext cx="9752215" cy="800100"/>
          </a:xfrm>
          <a:prstGeom prst="rect">
            <a:avLst/>
          </a:prstGeom>
          <a:solidFill>
            <a:schemeClr val="accent4">
              <a:lumMod val="40000"/>
              <a:lumOff val="60000"/>
            </a:schemeClr>
          </a:solidFill>
        </p:spPr>
        <p:txBody>
          <a:bodyPr/>
          <a:lstStyle/>
          <a:p>
            <a:r>
              <a:rPr lang="en-US"/>
              <a:t>Click to edit Master title style</a:t>
            </a:r>
            <a:endParaRPr lang="en-US" dirty="0"/>
          </a:p>
        </p:txBody>
      </p:sp>
      <p:sp>
        <p:nvSpPr>
          <p:cNvPr id="2" name="Rectangle 1">
            <a:extLst>
              <a:ext uri="{FF2B5EF4-FFF2-40B4-BE49-F238E27FC236}">
                <a16:creationId xmlns:a16="http://schemas.microsoft.com/office/drawing/2014/main" id="{64FC30EE-4E25-6C7E-8377-6A46BC2365C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A04CD4AB-5899-EC47-36C7-6280531A51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E363DF97-FB46-826E-889B-427B7A0F5A7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DDACD0-D5A9-DCEA-75C8-7066B6E38E85}"/>
              </a:ext>
            </a:extLst>
          </p:cNvPr>
          <p:cNvPicPr>
            <a:picLocks noChangeAspect="1"/>
          </p:cNvPicPr>
          <p:nvPr/>
        </p:nvPicPr>
        <p:blipFill>
          <a:blip r:embed="rId4"/>
          <a:stretch>
            <a:fillRect/>
          </a:stretch>
        </p:blipFill>
        <p:spPr>
          <a:xfrm>
            <a:off x="11057248" y="6241802"/>
            <a:ext cx="938147" cy="594360"/>
          </a:xfrm>
          <a:prstGeom prst="rect">
            <a:avLst/>
          </a:prstGeom>
        </p:spPr>
      </p:pic>
      <p:sp>
        <p:nvSpPr>
          <p:cNvPr id="6" name="Rectangle 5">
            <a:extLst>
              <a:ext uri="{FF2B5EF4-FFF2-40B4-BE49-F238E27FC236}">
                <a16:creationId xmlns:a16="http://schemas.microsoft.com/office/drawing/2014/main" id="{0E9834B5-818F-F05F-FBF3-CADE7564DEAA}"/>
              </a:ext>
            </a:extLst>
          </p:cNvPr>
          <p:cNvSpPr/>
          <p:nvPr userDrawn="1"/>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683CBAFE-DDCC-E5CF-B621-B47969F1FFAE}"/>
              </a:ext>
            </a:extLst>
          </p:cNvPr>
          <p:cNvPicPr/>
          <p:nvPr userDrawn="1"/>
        </p:nvPicPr>
        <p:blipFill>
          <a:blip r:embed="rId5">
            <a:extLst>
              <a:ext uri="{28A0092B-C50C-407E-A947-70E740481C1C}">
                <a14:useLocalDpi xmlns:a14="http://schemas.microsoft.com/office/drawing/2010/main" val="0"/>
              </a:ext>
            </a:extLst>
          </a:blip>
          <a:stretch>
            <a:fillRect/>
          </a:stretch>
        </p:blipFill>
        <p:spPr>
          <a:xfrm>
            <a:off x="10958222" y="6330789"/>
            <a:ext cx="1136199" cy="505373"/>
          </a:xfrm>
          <a:prstGeom prst="rect">
            <a:avLst/>
          </a:prstGeom>
        </p:spPr>
      </p:pic>
    </p:spTree>
    <p:extLst>
      <p:ext uri="{BB962C8B-B14F-4D97-AF65-F5344CB8AC3E}">
        <p14:creationId xmlns:p14="http://schemas.microsoft.com/office/powerpoint/2010/main" val="1437092470"/>
      </p:ext>
    </p:extLst>
  </p:cSld>
  <p:clrMapOvr>
    <a:masterClrMapping/>
  </p:clrMapOvr>
  <p:hf hdr="0" dt="0"/>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One Health">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457200"/>
            <a:ext cx="9752215" cy="8001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7B8E4CD8-3493-B8DB-1C53-E586220D62B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pic>
        <p:nvPicPr>
          <p:cNvPr id="8" name="Picture 7" descr="A picture containing vector graphics&#10;&#10;Description automatically generated">
            <a:extLst>
              <a:ext uri="{FF2B5EF4-FFF2-40B4-BE49-F238E27FC236}">
                <a16:creationId xmlns:a16="http://schemas.microsoft.com/office/drawing/2014/main" id="{56497B94-BA8A-615F-A310-69C10004D182}"/>
              </a:ext>
            </a:extLst>
          </p:cNvPr>
          <p:cNvPicPr>
            <a:picLocks noChangeAspect="1"/>
          </p:cNvPicPr>
          <p:nvPr/>
        </p:nvPicPr>
        <p:blipFill>
          <a:blip r:embed="rId2"/>
          <a:stretch>
            <a:fillRect/>
          </a:stretch>
        </p:blipFill>
        <p:spPr>
          <a:xfrm>
            <a:off x="10472404" y="128052"/>
            <a:ext cx="1223563" cy="1223563"/>
          </a:xfrm>
          <a:prstGeom prst="rect">
            <a:avLst/>
          </a:prstGeom>
        </p:spPr>
      </p:pic>
      <p:sp>
        <p:nvSpPr>
          <p:cNvPr id="9" name="Rectangle 8">
            <a:extLst>
              <a:ext uri="{FF2B5EF4-FFF2-40B4-BE49-F238E27FC236}">
                <a16:creationId xmlns:a16="http://schemas.microsoft.com/office/drawing/2014/main" id="{63726634-4910-673A-DA30-7686280E459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7D0720C-6B77-83E2-40D2-CB855EA83DBC}"/>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14530E1F-7EF0-EEAA-1E8F-7973FCEE4A4C}"/>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E001A98-CD2F-BF37-8BDB-E6F388E6DE03}"/>
              </a:ext>
            </a:extLst>
          </p:cNvPr>
          <p:cNvPicPr>
            <a:picLocks noChangeAspect="1"/>
          </p:cNvPicPr>
          <p:nvPr/>
        </p:nvPicPr>
        <p:blipFill>
          <a:blip r:embed="rId4"/>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6399433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Title Only 1">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CF023CA-73B6-B91A-F8EC-8CF0CB10C79B}"/>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le 1">
            <a:extLst>
              <a:ext uri="{FF2B5EF4-FFF2-40B4-BE49-F238E27FC236}">
                <a16:creationId xmlns:a16="http://schemas.microsoft.com/office/drawing/2014/main" id="{9243F1E9-ADA9-6E2A-AB31-594A70AC2046}"/>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3" name="Rectangle 2">
            <a:extLst>
              <a:ext uri="{FF2B5EF4-FFF2-40B4-BE49-F238E27FC236}">
                <a16:creationId xmlns:a16="http://schemas.microsoft.com/office/drawing/2014/main" id="{B1111021-4F1D-405C-4F10-B31870C589B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BAE977D-16C7-AAB2-4AEB-EB1089E4B5D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1428FD81-DF63-DFE0-3655-40CF22A2E4F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83848460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Only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Rectangle 6">
            <a:extLst>
              <a:ext uri="{FF2B5EF4-FFF2-40B4-BE49-F238E27FC236}">
                <a16:creationId xmlns:a16="http://schemas.microsoft.com/office/drawing/2014/main" id="{92770386-F95F-461A-72F1-871066C9B939}"/>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3D9761C-B841-0BFC-50E3-32FA1F43FA79}"/>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2C4FA01-299B-BC8D-9C36-8E7D368F7794}"/>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2A409412-CFCD-F3FF-71D8-427A4908DB6F}"/>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40644032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319B4A-B8B6-989A-D46E-007108FA7F85}"/>
              </a:ext>
            </a:extLst>
          </p:cNvPr>
          <p:cNvSpPr>
            <a:spLocks noGrp="1"/>
          </p:cNvSpPr>
          <p:nvPr>
            <p:ph type="title"/>
          </p:nvPr>
        </p:nvSpPr>
        <p:spPr>
          <a:xfrm>
            <a:off x="839788" y="365125"/>
            <a:ext cx="10515600" cy="82391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68267ED3-C392-EC61-3599-169B8475B942}"/>
              </a:ext>
            </a:extLst>
          </p:cNvPr>
          <p:cNvSpPr>
            <a:spLocks noGrp="1"/>
          </p:cNvSpPr>
          <p:nvPr>
            <p:ph type="body" idx="1"/>
          </p:nvPr>
        </p:nvSpPr>
        <p:spPr>
          <a:xfrm>
            <a:off x="838200" y="1473345"/>
            <a:ext cx="5157787"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2EC667D-414C-9FC8-B69F-22627A5DD04A}"/>
              </a:ext>
            </a:extLst>
          </p:cNvPr>
          <p:cNvSpPr>
            <a:spLocks noGrp="1"/>
          </p:cNvSpPr>
          <p:nvPr>
            <p:ph sz="half" idx="2" hasCustomPrompt="1"/>
          </p:nvPr>
        </p:nvSpPr>
        <p:spPr>
          <a:xfrm>
            <a:off x="838200"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5" name="Text Placeholder 4">
            <a:extLst>
              <a:ext uri="{FF2B5EF4-FFF2-40B4-BE49-F238E27FC236}">
                <a16:creationId xmlns:a16="http://schemas.microsoft.com/office/drawing/2014/main" id="{9D65D03D-24B7-A316-A2BC-01AE2BD2690D}"/>
              </a:ext>
            </a:extLst>
          </p:cNvPr>
          <p:cNvSpPr>
            <a:spLocks noGrp="1"/>
          </p:cNvSpPr>
          <p:nvPr>
            <p:ph type="body" sz="quarter" idx="3"/>
          </p:nvPr>
        </p:nvSpPr>
        <p:spPr>
          <a:xfrm>
            <a:off x="6170612" y="1473345"/>
            <a:ext cx="5183188" cy="521710"/>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Content Placeholder 3">
            <a:extLst>
              <a:ext uri="{FF2B5EF4-FFF2-40B4-BE49-F238E27FC236}">
                <a16:creationId xmlns:a16="http://schemas.microsoft.com/office/drawing/2014/main" id="{01F6D531-FBC4-462D-E18C-EAD2B50B49F2}"/>
              </a:ext>
            </a:extLst>
          </p:cNvPr>
          <p:cNvSpPr>
            <a:spLocks noGrp="1"/>
          </p:cNvSpPr>
          <p:nvPr>
            <p:ph sz="half" idx="13" hasCustomPrompt="1"/>
          </p:nvPr>
        </p:nvSpPr>
        <p:spPr>
          <a:xfrm>
            <a:off x="6170612" y="2111433"/>
            <a:ext cx="5157787" cy="4031672"/>
          </a:xfrm>
          <a:prstGeom prst="rect">
            <a:avLst/>
          </a:prstGeom>
        </p:spPr>
        <p:txBody>
          <a:bodyPr/>
          <a:lstStyle>
            <a:lvl1pPr>
              <a:defRPr/>
            </a:lvl1pPr>
            <a:lvl2pPr marL="685800" indent="-228600">
              <a:buClr>
                <a:srgbClr val="109648"/>
              </a:buClr>
              <a:buFont typeface="Wingdings" panose="05000000000000000000" pitchFamily="2" charset="2"/>
              <a:buChar char="§"/>
              <a:defRPr/>
            </a:lvl2pPr>
            <a:lvl3pPr marL="1143000" indent="-228600">
              <a:buClr>
                <a:srgbClr val="109648"/>
              </a:buClr>
              <a:buFont typeface="Arial" panose="020B0604020202020204" pitchFamily="34" charset="0"/>
              <a:buChar char="‒"/>
              <a:defRPr/>
            </a:lvl3pPr>
            <a:lvl4pPr>
              <a:buClr>
                <a:srgbClr val="109648"/>
              </a:buClr>
              <a:defRPr/>
            </a:lvl4pPr>
            <a:lvl5pPr marL="2057400" indent="-228600">
              <a:buClr>
                <a:srgbClr val="109648"/>
              </a:buClr>
              <a:buFont typeface="Arial" panose="020B0604020202020204" pitchFamily="34" charset="0"/>
              <a:buChar char="‒"/>
              <a:defRPr/>
            </a:lvl5pPr>
            <a:lvl6pPr marL="2514600" indent="-228600">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a:p>
            <a:pPr lvl="5"/>
            <a:endParaRPr lang="en-US" dirty="0"/>
          </a:p>
        </p:txBody>
      </p:sp>
      <p:sp>
        <p:nvSpPr>
          <p:cNvPr id="11" name="Rectangle 10">
            <a:extLst>
              <a:ext uri="{FF2B5EF4-FFF2-40B4-BE49-F238E27FC236}">
                <a16:creationId xmlns:a16="http://schemas.microsoft.com/office/drawing/2014/main" id="{17F10DB2-E88B-7B35-F4F7-EBA7E7D5FB6A}"/>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3EEFBFF7-FE76-582A-10D0-3700E8E83E71}"/>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DB10DA3A-09FB-5DC5-032F-1B5BB3F8FAAA}"/>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E0D36ABF-CD83-3C0F-E472-5FE0F4038B15}"/>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2417457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References">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sz="2400"/>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0"/>
            <a:r>
              <a:rPr lang="en-US" dirty="0"/>
              <a:t>Level 0</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hasCustomPrompt="1"/>
          </p:nvPr>
        </p:nvSpPr>
        <p:spPr>
          <a:xfrm>
            <a:off x="838200" y="457200"/>
            <a:ext cx="10515600" cy="800100"/>
          </a:xfrm>
          <a:prstGeom prst="rect">
            <a:avLst/>
          </a:prstGeom>
        </p:spPr>
        <p:txBody>
          <a:bodyPr/>
          <a:lstStyle/>
          <a:p>
            <a:r>
              <a:rPr lang="en-US" dirty="0"/>
              <a:t>References</a:t>
            </a:r>
          </a:p>
        </p:txBody>
      </p:sp>
      <p:sp>
        <p:nvSpPr>
          <p:cNvPr id="2" name="Rectangle 1">
            <a:extLst>
              <a:ext uri="{FF2B5EF4-FFF2-40B4-BE49-F238E27FC236}">
                <a16:creationId xmlns:a16="http://schemas.microsoft.com/office/drawing/2014/main" id="{21B2EC1A-26AC-AC4C-556E-39528BD4A073}"/>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55E78E6E-72AF-13CB-576C-7501F4F9058D}"/>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2F2B32D3-D914-C12F-4126-229E831D19B8}"/>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F66EE439-A0E7-D2FF-0910-46428FDA84EE}"/>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430760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8C36BF7-72A3-3A95-B253-F12F3664393E}"/>
              </a:ext>
            </a:extLst>
          </p:cNvPr>
          <p:cNvSpPr>
            <a:spLocks noGrp="1"/>
          </p:cNvSpPr>
          <p:nvPr>
            <p:ph type="dt" sz="half" idx="10"/>
          </p:nvPr>
        </p:nvSpPr>
        <p:spPr>
          <a:xfrm>
            <a:off x="838200" y="6356350"/>
            <a:ext cx="2743200" cy="365125"/>
          </a:xfrm>
          <a:prstGeom prst="rect">
            <a:avLst/>
          </a:prstGeom>
        </p:spPr>
        <p:txBody>
          <a:bodyPr/>
          <a:lstStyle/>
          <a:p>
            <a:fld id="{DFD9F7B3-9515-4587-9D79-662D91FAE523}" type="datetimeFigureOut">
              <a:rPr lang="en-US" smtClean="0"/>
              <a:t>1/6/2026</a:t>
            </a:fld>
            <a:endParaRPr lang="en-US"/>
          </a:p>
        </p:txBody>
      </p:sp>
      <p:sp>
        <p:nvSpPr>
          <p:cNvPr id="3" name="Footer Placeholder 2">
            <a:extLst>
              <a:ext uri="{FF2B5EF4-FFF2-40B4-BE49-F238E27FC236}">
                <a16:creationId xmlns:a16="http://schemas.microsoft.com/office/drawing/2014/main" id="{AA937483-9282-4A70-F92D-1D1CFFE29AF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59FB5E6D-5BAD-CC9B-69C9-9CBB45045729}"/>
              </a:ext>
            </a:extLst>
          </p:cNvPr>
          <p:cNvSpPr>
            <a:spLocks noGrp="1"/>
          </p:cNvSpPr>
          <p:nvPr>
            <p:ph type="sldNum" sz="quarter" idx="12"/>
          </p:nvPr>
        </p:nvSpPr>
        <p:spPr>
          <a:xfrm>
            <a:off x="8610600" y="6356350"/>
            <a:ext cx="2743200" cy="365125"/>
          </a:xfrm>
          <a:prstGeom prst="rect">
            <a:avLst/>
          </a:prstGeom>
        </p:spPr>
        <p:txBody>
          <a:bodyPr/>
          <a:lstStyle/>
          <a:p>
            <a:fld id="{D994FD7A-B38F-463A-BE79-B74EE5A0917F}" type="slidenum">
              <a:rPr lang="en-US" smtClean="0"/>
              <a:t>‹#›</a:t>
            </a:fld>
            <a:endParaRPr lang="en-US"/>
          </a:p>
        </p:txBody>
      </p:sp>
      <p:sp>
        <p:nvSpPr>
          <p:cNvPr id="5" name="Rectangle 4">
            <a:extLst>
              <a:ext uri="{FF2B5EF4-FFF2-40B4-BE49-F238E27FC236}">
                <a16:creationId xmlns:a16="http://schemas.microsoft.com/office/drawing/2014/main" id="{01833508-4B97-19F9-5654-F86BA0A7271A}"/>
              </a:ext>
            </a:extLst>
          </p:cNvPr>
          <p:cNvSpPr/>
          <p:nvPr/>
        </p:nvSpPr>
        <p:spPr>
          <a:xfrm>
            <a:off x="0" y="0"/>
            <a:ext cx="12192000" cy="6858000"/>
          </a:xfrm>
          <a:prstGeom prst="rect">
            <a:avLst/>
          </a:prstGeom>
          <a:solidFill>
            <a:srgbClr val="10964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80A74EA-FF24-D258-AA73-6CB93340F63C}"/>
              </a:ext>
            </a:extLst>
          </p:cNvPr>
          <p:cNvSpPr/>
          <p:nvPr/>
        </p:nvSpPr>
        <p:spPr>
          <a:xfrm>
            <a:off x="9540691" y="6196031"/>
            <a:ext cx="2651760" cy="7315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7317499-96E7-3335-CB25-D67CC5E5DC0D}"/>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8" name="Picture 7">
            <a:extLst>
              <a:ext uri="{FF2B5EF4-FFF2-40B4-BE49-F238E27FC236}">
                <a16:creationId xmlns:a16="http://schemas.microsoft.com/office/drawing/2014/main" id="{4A26A8E7-12C8-E575-B4A7-1418AB17ED3C}"/>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3098141773"/>
      </p:ext>
    </p:extLst>
  </p:cSld>
  <p:clrMapOvr>
    <a:masterClrMapping/>
  </p:clrMapOvr>
  <p:hf hdr="0" dt="0"/>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_Title Slide 2 Portugues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BCBA0E3-8F12-DE02-7156-ADAF19303223}"/>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a:extLst>
              <a:ext uri="{FF2B5EF4-FFF2-40B4-BE49-F238E27FC236}">
                <a16:creationId xmlns:a16="http://schemas.microsoft.com/office/drawing/2014/main" id="{46250B61-CA87-D44C-E6B5-186384B3458D}"/>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5AF7597B-B4C3-7115-0885-E06823DFB06C}"/>
              </a:ext>
            </a:extLst>
          </p:cNvPr>
          <p:cNvCxnSpPr/>
          <p:nvPr/>
        </p:nvCxnSpPr>
        <p:spPr>
          <a:xfrm>
            <a:off x="436228" y="5941994"/>
            <a:ext cx="11150779"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8996AA8A-C5F1-70B6-7FC7-86027380F1F1}"/>
              </a:ext>
            </a:extLst>
          </p:cNvPr>
          <p:cNvSpPr txBox="1"/>
          <p:nvPr/>
        </p:nvSpPr>
        <p:spPr>
          <a:xfrm>
            <a:off x="9525001" y="6151452"/>
            <a:ext cx="2057400" cy="461665"/>
          </a:xfrm>
          <a:prstGeom prst="rect">
            <a:avLst/>
          </a:prstGeom>
          <a:noFill/>
        </p:spPr>
        <p:txBody>
          <a:bodyPr wrap="square" rtlCol="0">
            <a:spAutoFit/>
          </a:bodyPr>
          <a:lstStyle/>
          <a:p>
            <a:pPr algn="r"/>
            <a:r>
              <a:rPr lang="en-US" sz="2400"/>
              <a:t>Version 3.0</a:t>
            </a:r>
          </a:p>
        </p:txBody>
      </p:sp>
      <p:pic>
        <p:nvPicPr>
          <p:cNvPr id="2" name="Picture 9">
            <a:extLst>
              <a:ext uri="{FF2B5EF4-FFF2-40B4-BE49-F238E27FC236}">
                <a16:creationId xmlns:a16="http://schemas.microsoft.com/office/drawing/2014/main" id="{E0708393-B392-61EE-F300-24A516E553C8}"/>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9">
            <a:extLst>
              <a:ext uri="{FF2B5EF4-FFF2-40B4-BE49-F238E27FC236}">
                <a16:creationId xmlns:a16="http://schemas.microsoft.com/office/drawing/2014/main" id="{B1D25929-50BD-729F-8087-0BB3443D81F6}"/>
              </a:ext>
            </a:extLst>
          </p:cNvPr>
          <p:cNvPicPr>
            <a:picLocks noChangeAspect="1"/>
          </p:cNvPicPr>
          <p:nvPr/>
        </p:nvPicPr>
        <p:blipFill>
          <a:blip r:embed="rId2"/>
          <a:srcRect/>
          <a:stretch/>
        </p:blipFill>
        <p:spPr bwMode="auto">
          <a:xfrm>
            <a:off x="7235207" y="1550094"/>
            <a:ext cx="4438633" cy="4105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C8E0E470-0C04-CD4C-666A-67502DF04E7C}"/>
              </a:ext>
            </a:extLst>
          </p:cNvPr>
          <p:cNvSpPr txBox="1"/>
          <p:nvPr/>
        </p:nvSpPr>
        <p:spPr>
          <a:xfrm>
            <a:off x="518160" y="3704996"/>
            <a:ext cx="6289964" cy="120032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pt-BR" sz="3600" i="1" dirty="0">
                <a:solidFill>
                  <a:srgbClr val="109648"/>
                </a:solidFill>
                <a:latin typeface="+mj-lt"/>
              </a:rPr>
              <a:t>Abordagem Uma Só Saúde</a:t>
            </a:r>
            <a:endParaRPr lang="pt-BR" sz="3600" dirty="0">
              <a:solidFill>
                <a:srgbClr val="109648"/>
              </a:solidFill>
              <a:latin typeface="+mj-lt"/>
            </a:endParaRP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3600" b="0" i="1" u="none" strike="noStrike" kern="1200" cap="none" spc="0" normalizeH="0" baseline="0" noProof="0" dirty="0">
              <a:ln>
                <a:noFill/>
              </a:ln>
              <a:solidFill>
                <a:srgbClr val="109648"/>
              </a:solidFill>
              <a:effectLst/>
              <a:uLnTx/>
              <a:uFillTx/>
              <a:latin typeface="Franklin Gothic Medium" panose="020B0603020102020204" pitchFamily="34" charset="0"/>
              <a:ea typeface="+mn-ea"/>
              <a:cs typeface="+mn-cs"/>
            </a:endParaRPr>
          </a:p>
        </p:txBody>
      </p:sp>
      <p:sp>
        <p:nvSpPr>
          <p:cNvPr id="13" name="Text Placeholder 12">
            <a:extLst>
              <a:ext uri="{FF2B5EF4-FFF2-40B4-BE49-F238E27FC236}">
                <a16:creationId xmlns:a16="http://schemas.microsoft.com/office/drawing/2014/main" id="{E87B50E4-BB88-E53A-B429-2E2B9E6C2786}"/>
              </a:ext>
            </a:extLst>
          </p:cNvPr>
          <p:cNvSpPr>
            <a:spLocks noGrp="1"/>
          </p:cNvSpPr>
          <p:nvPr>
            <p:ph type="body" sz="quarter" idx="17" hasCustomPrompt="1"/>
          </p:nvPr>
        </p:nvSpPr>
        <p:spPr>
          <a:xfrm>
            <a:off x="518160" y="2110490"/>
            <a:ext cx="7607300" cy="1588535"/>
          </a:xfrm>
          <a:prstGeom prst="rect">
            <a:avLst/>
          </a:prstGeom>
        </p:spPr>
        <p:txBody>
          <a:bodyPr/>
          <a:lstStyle>
            <a:lvl1pPr marL="0" indent="0">
              <a:buNone/>
              <a:defRPr sz="5400">
                <a:latin typeface="+mj-lt"/>
              </a:defRPr>
            </a:lvl1pPr>
          </a:lstStyle>
          <a:p>
            <a:pPr lvl="0"/>
            <a:r>
              <a:rPr lang="en-US"/>
              <a:t>Title</a:t>
            </a:r>
          </a:p>
        </p:txBody>
      </p:sp>
      <p:sp>
        <p:nvSpPr>
          <p:cNvPr id="14" name="Text Placeholder 3">
            <a:extLst>
              <a:ext uri="{FF2B5EF4-FFF2-40B4-BE49-F238E27FC236}">
                <a16:creationId xmlns:a16="http://schemas.microsoft.com/office/drawing/2014/main" id="{0A4CD0BD-F2A5-9DCC-DF01-52B7349057C5}"/>
              </a:ext>
            </a:extLst>
          </p:cNvPr>
          <p:cNvSpPr>
            <a:spLocks noGrp="1"/>
          </p:cNvSpPr>
          <p:nvPr>
            <p:ph type="body" sz="quarter" idx="16" hasCustomPrompt="1"/>
          </p:nvPr>
        </p:nvSpPr>
        <p:spPr>
          <a:xfrm>
            <a:off x="521601" y="4953232"/>
            <a:ext cx="2974848" cy="521208"/>
          </a:xfrm>
          <a:prstGeom prst="rect">
            <a:avLst/>
          </a:prstGeom>
        </p:spPr>
        <p:txBody>
          <a:bodyPr anchor="b"/>
          <a:lstStyle>
            <a:lvl1pPr marL="0" indent="0" algn="l">
              <a:buNone/>
              <a:defRPr b="1"/>
            </a:lvl1pPr>
          </a:lstStyle>
          <a:p>
            <a:pPr lvl="0"/>
            <a:r>
              <a:rPr lang="en-US" dirty="0"/>
              <a:t>Workshop #</a:t>
            </a:r>
          </a:p>
        </p:txBody>
      </p:sp>
      <p:pic>
        <p:nvPicPr>
          <p:cNvPr id="9" name="Picture 8">
            <a:extLst>
              <a:ext uri="{FF2B5EF4-FFF2-40B4-BE49-F238E27FC236}">
                <a16:creationId xmlns:a16="http://schemas.microsoft.com/office/drawing/2014/main" id="{1029E049-DE89-B63F-B8F6-6A84D539278C}"/>
              </a:ext>
            </a:extLst>
          </p:cNvPr>
          <p:cNvPicPr>
            <a:picLocks noChangeAspect="1"/>
          </p:cNvPicPr>
          <p:nvPr/>
        </p:nvPicPr>
        <p:blipFill>
          <a:blip r:embed="rId3"/>
          <a:stretch>
            <a:fillRect/>
          </a:stretch>
        </p:blipFill>
        <p:spPr>
          <a:xfrm>
            <a:off x="10230534" y="279657"/>
            <a:ext cx="1443306" cy="914400"/>
          </a:xfrm>
          <a:prstGeom prst="rect">
            <a:avLst/>
          </a:prstGeom>
        </p:spPr>
      </p:pic>
      <p:pic>
        <p:nvPicPr>
          <p:cNvPr id="15" name="Picture 14">
            <a:extLst>
              <a:ext uri="{FF2B5EF4-FFF2-40B4-BE49-F238E27FC236}">
                <a16:creationId xmlns:a16="http://schemas.microsoft.com/office/drawing/2014/main" id="{5B8725D3-C7D0-0F7C-BF19-27163F73E385}"/>
              </a:ext>
            </a:extLst>
          </p:cNvPr>
          <p:cNvPicPr/>
          <p:nvPr/>
        </p:nvPicPr>
        <p:blipFill>
          <a:blip r:embed="rId4">
            <a:extLst>
              <a:ext uri="{28A0092B-C50C-407E-A947-70E740481C1C}">
                <a14:useLocalDpi xmlns:a14="http://schemas.microsoft.com/office/drawing/2010/main" val="0"/>
              </a:ext>
            </a:extLst>
          </a:blip>
          <a:stretch>
            <a:fillRect/>
          </a:stretch>
        </p:blipFill>
        <p:spPr>
          <a:xfrm>
            <a:off x="518160" y="279657"/>
            <a:ext cx="1920240" cy="886664"/>
          </a:xfrm>
          <a:prstGeom prst="rect">
            <a:avLst/>
          </a:prstGeom>
        </p:spPr>
      </p:pic>
    </p:spTree>
    <p:extLst>
      <p:ext uri="{BB962C8B-B14F-4D97-AF65-F5344CB8AC3E}">
        <p14:creationId xmlns:p14="http://schemas.microsoft.com/office/powerpoint/2010/main" val="281389320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F563C3A-6C07-DF13-2F88-3EB1DF7784C8}"/>
              </a:ext>
            </a:extLst>
          </p:cNvPr>
          <p:cNvSpPr/>
          <p:nvPr/>
        </p:nvSpPr>
        <p:spPr>
          <a:xfrm>
            <a:off x="0" y="0"/>
            <a:ext cx="12192000" cy="63563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D701D2E6-8E45-127C-9D69-66B4258EC3A5}"/>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34BC32A3-A65C-DA8F-ABD4-BC975F9F471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678FBEA7-8B93-2797-9DE5-88EBDE4EFA46}"/>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9181AE0-03F4-F621-D748-0E02EE1D9A94}"/>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80883990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Custom Layout 1 w/ Reference Box">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2" name="Text Placeholder 3">
            <a:extLst>
              <a:ext uri="{FF2B5EF4-FFF2-40B4-BE49-F238E27FC236}">
                <a16:creationId xmlns:a16="http://schemas.microsoft.com/office/drawing/2014/main" id="{84F70607-85CE-FE58-E529-70AA7F84EDF8}"/>
              </a:ext>
            </a:extLst>
          </p:cNvPr>
          <p:cNvSpPr>
            <a:spLocks noGrp="1"/>
          </p:cNvSpPr>
          <p:nvPr>
            <p:ph type="body" sz="quarter" idx="16" hasCustomPrompt="1"/>
          </p:nvPr>
        </p:nvSpPr>
        <p:spPr>
          <a:xfrm>
            <a:off x="6096000"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8994431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776257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8FFA21DF-0497-84CA-7B71-F8DCCAB60667}"/>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738680D-53E4-2ED5-E587-27E737DD7419}"/>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650114D3-9FDA-8A2D-C38C-96A0F0C0121B}"/>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3145439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1_Custom Layout 1">
    <p:spTree>
      <p:nvGrpSpPr>
        <p:cNvPr id="1" name=""/>
        <p:cNvGrpSpPr/>
        <p:nvPr/>
      </p:nvGrpSpPr>
      <p:grpSpPr>
        <a:xfrm>
          <a:off x="0" y="0"/>
          <a:ext cx="0" cy="0"/>
          <a:chOff x="0" y="0"/>
          <a:chExt cx="0" cy="0"/>
        </a:xfrm>
      </p:grpSpPr>
      <p:sp>
        <p:nvSpPr>
          <p:cNvPr id="7" name="Content Placeholder 3">
            <a:extLst>
              <a:ext uri="{FF2B5EF4-FFF2-40B4-BE49-F238E27FC236}">
                <a16:creationId xmlns:a16="http://schemas.microsoft.com/office/drawing/2014/main" id="{C18CD85D-3785-586C-EAAE-FD67CC709A65}"/>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8" name="Title 1">
            <a:extLst>
              <a:ext uri="{FF2B5EF4-FFF2-40B4-BE49-F238E27FC236}">
                <a16:creationId xmlns:a16="http://schemas.microsoft.com/office/drawing/2014/main" id="{A899A327-1A19-2BE0-9914-12C224ADDC5E}"/>
              </a:ext>
            </a:extLst>
          </p:cNvPr>
          <p:cNvSpPr>
            <a:spLocks noGrp="1"/>
          </p:cNvSpPr>
          <p:nvPr>
            <p:ph type="title"/>
          </p:nvPr>
        </p:nvSpPr>
        <p:spPr>
          <a:xfrm>
            <a:off x="838200" y="457200"/>
            <a:ext cx="10515600" cy="800100"/>
          </a:xfrm>
          <a:prstGeom prst="rect">
            <a:avLst/>
          </a:prstGeom>
        </p:spPr>
        <p:txBody>
          <a:bodyPr/>
          <a:lstStyle/>
          <a:p>
            <a:r>
              <a:rPr lang="en-US"/>
              <a:t>Click to edit Master title style</a:t>
            </a:r>
            <a:endParaRPr lang="en-US" dirty="0"/>
          </a:p>
        </p:txBody>
      </p:sp>
      <p:sp>
        <p:nvSpPr>
          <p:cNvPr id="10" name="Rectangle 9">
            <a:extLst>
              <a:ext uri="{FF2B5EF4-FFF2-40B4-BE49-F238E27FC236}">
                <a16:creationId xmlns:a16="http://schemas.microsoft.com/office/drawing/2014/main" id="{A5A012C0-4146-57D0-F2EE-F33DF63A53C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Rectangle 1">
            <a:extLst>
              <a:ext uri="{FF2B5EF4-FFF2-40B4-BE49-F238E27FC236}">
                <a16:creationId xmlns:a16="http://schemas.microsoft.com/office/drawing/2014/main" id="{0021BEC2-3E62-8BE6-B836-8522EE537AF6}"/>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543686C4-24F1-3BAA-1FD4-8CA36F6279A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4" name="Picture 3">
            <a:extLst>
              <a:ext uri="{FF2B5EF4-FFF2-40B4-BE49-F238E27FC236}">
                <a16:creationId xmlns:a16="http://schemas.microsoft.com/office/drawing/2014/main" id="{7B5E66C7-7E2D-D81F-DFA2-1921F4B71AE3}"/>
              </a:ext>
            </a:extLst>
          </p:cNvPr>
          <p:cNvPicPr>
            <a:picLocks noChangeAspect="1"/>
          </p:cNvPicPr>
          <p:nvPr/>
        </p:nvPicPr>
        <p:blipFill>
          <a:blip r:embed="rId3"/>
          <a:stretch>
            <a:fillRect/>
          </a:stretch>
        </p:blipFill>
        <p:spPr>
          <a:xfrm>
            <a:off x="11057248" y="6241802"/>
            <a:ext cx="938147" cy="594360"/>
          </a:xfrm>
          <a:prstGeom prst="rect">
            <a:avLst/>
          </a:prstGeom>
        </p:spPr>
      </p:pic>
      <p:sp>
        <p:nvSpPr>
          <p:cNvPr id="5" name="Text Placeholder 3">
            <a:extLst>
              <a:ext uri="{FF2B5EF4-FFF2-40B4-BE49-F238E27FC236}">
                <a16:creationId xmlns:a16="http://schemas.microsoft.com/office/drawing/2014/main" id="{35E1334E-27DD-2790-DD80-9381F9A8A14C}"/>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Tree>
    <p:extLst>
      <p:ext uri="{BB962C8B-B14F-4D97-AF65-F5344CB8AC3E}">
        <p14:creationId xmlns:p14="http://schemas.microsoft.com/office/powerpoint/2010/main" val="39524926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ustom Layout 2 w/ Reference Box">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0ED9B6-017E-8CE5-A472-13ACC530A5C8}"/>
              </a:ext>
            </a:extLst>
          </p:cNvPr>
          <p:cNvSpPr>
            <a:spLocks noGrp="1"/>
          </p:cNvSpPr>
          <p:nvPr>
            <p:ph type="title"/>
          </p:nvPr>
        </p:nvSpPr>
        <p:spPr>
          <a:xfrm>
            <a:off x="838200" y="0"/>
            <a:ext cx="10515600" cy="1257300"/>
          </a:xfrm>
          <a:prstGeom prst="rect">
            <a:avLst/>
          </a:prstGeom>
        </p:spPr>
        <p:txBody>
          <a:bodyPr/>
          <a:lstStyle/>
          <a:p>
            <a:r>
              <a:rPr lang="en-US"/>
              <a:t>Click to edit Master title style</a:t>
            </a:r>
            <a:endParaRPr lang="en-US" dirty="0"/>
          </a:p>
        </p:txBody>
      </p:sp>
      <p:sp>
        <p:nvSpPr>
          <p:cNvPr id="7" name="Content Placeholder 3">
            <a:extLst>
              <a:ext uri="{FF2B5EF4-FFF2-40B4-BE49-F238E27FC236}">
                <a16:creationId xmlns:a16="http://schemas.microsoft.com/office/drawing/2014/main" id="{52989720-4EA0-0ABF-4B88-73F1B5D3232A}"/>
              </a:ext>
            </a:extLst>
          </p:cNvPr>
          <p:cNvSpPr>
            <a:spLocks noGrp="1"/>
          </p:cNvSpPr>
          <p:nvPr>
            <p:ph sz="half" idx="2" hasCustomPrompt="1"/>
          </p:nvPr>
        </p:nvSpPr>
        <p:spPr>
          <a:xfrm>
            <a:off x="838200" y="1478857"/>
            <a:ext cx="10515600" cy="4639309"/>
          </a:xfrm>
          <a:prstGeom prst="rect">
            <a:avLst/>
          </a:prstGeom>
        </p:spPr>
        <p:txBody>
          <a:bodyPr/>
          <a:lstStyle>
            <a:lvl1pPr>
              <a:lnSpc>
                <a:spcPct val="100000"/>
              </a:lnSpc>
              <a:spcBef>
                <a:spcPts val="500"/>
              </a:spcBef>
              <a:spcAft>
                <a:spcPts val="500"/>
              </a:spcAft>
              <a:defRPr/>
            </a:lvl1pPr>
            <a:lvl2pPr marL="685800" indent="-228600">
              <a:lnSpc>
                <a:spcPct val="100000"/>
              </a:lnSpc>
              <a:spcBef>
                <a:spcPts val="500"/>
              </a:spcBef>
              <a:spcAft>
                <a:spcPts val="500"/>
              </a:spcAft>
              <a:buClr>
                <a:srgbClr val="109648"/>
              </a:buClr>
              <a:buFont typeface="Wingdings" panose="05000000000000000000" pitchFamily="2" charset="2"/>
              <a:buChar char="§"/>
              <a:defRPr/>
            </a:lvl2pPr>
            <a:lvl3pPr marL="1143000" indent="-228600">
              <a:lnSpc>
                <a:spcPct val="100000"/>
              </a:lnSpc>
              <a:spcBef>
                <a:spcPts val="500"/>
              </a:spcBef>
              <a:spcAft>
                <a:spcPts val="500"/>
              </a:spcAft>
              <a:buClr>
                <a:srgbClr val="109648"/>
              </a:buClr>
              <a:buFont typeface="Arial" panose="020B0604020202020204" pitchFamily="34" charset="0"/>
              <a:buChar char="‒"/>
              <a:defRPr/>
            </a:lvl3pPr>
            <a:lvl4pPr>
              <a:lnSpc>
                <a:spcPct val="100000"/>
              </a:lnSpc>
              <a:spcBef>
                <a:spcPts val="500"/>
              </a:spcBef>
              <a:spcAft>
                <a:spcPts val="500"/>
              </a:spcAft>
              <a:buClr>
                <a:srgbClr val="109648"/>
              </a:buClr>
              <a:defRPr/>
            </a:lvl4pPr>
            <a:lvl5pPr marL="2057400" indent="-228600">
              <a:lnSpc>
                <a:spcPct val="100000"/>
              </a:lnSpc>
              <a:spcBef>
                <a:spcPts val="500"/>
              </a:spcBef>
              <a:spcAft>
                <a:spcPts val="500"/>
              </a:spcAft>
              <a:buClr>
                <a:srgbClr val="109648"/>
              </a:buClr>
              <a:buFont typeface="Arial" panose="020B0604020202020204" pitchFamily="34" charset="0"/>
              <a:buChar char="‒"/>
              <a:defRPr/>
            </a:lvl5pPr>
            <a:lvl6pPr marL="2514600" indent="-228600">
              <a:lnSpc>
                <a:spcPct val="100000"/>
              </a:lnSpc>
              <a:spcBef>
                <a:spcPts val="500"/>
              </a:spcBef>
              <a:spcAft>
                <a:spcPts val="500"/>
              </a:spcAft>
              <a:buClr>
                <a:srgbClr val="109648"/>
              </a:buClr>
              <a:buFont typeface="Arial" panose="020B0604020202020204" pitchFamily="34" charset="0"/>
              <a:buChar char="»"/>
              <a:defRPr/>
            </a:lvl6pPr>
          </a:lstStyle>
          <a:p>
            <a:pPr lvl="0"/>
            <a:r>
              <a:rPr lang="en-US" dirty="0"/>
              <a:t>Level 0</a:t>
            </a:r>
          </a:p>
          <a:p>
            <a:pPr lvl="1"/>
            <a:r>
              <a:rPr lang="en-US" dirty="0"/>
              <a:t>Level 1</a:t>
            </a:r>
          </a:p>
          <a:p>
            <a:pPr lvl="2"/>
            <a:r>
              <a:rPr lang="en-US" dirty="0"/>
              <a:t>Level 2</a:t>
            </a:r>
          </a:p>
          <a:p>
            <a:pPr lvl="3"/>
            <a:r>
              <a:rPr lang="en-US" dirty="0"/>
              <a:t>Level 3</a:t>
            </a:r>
          </a:p>
          <a:p>
            <a:pPr lvl="4"/>
            <a:r>
              <a:rPr lang="en-US" dirty="0"/>
              <a:t>Level 4</a:t>
            </a:r>
          </a:p>
          <a:p>
            <a:pPr lvl="5"/>
            <a:r>
              <a:rPr lang="en-US" dirty="0"/>
              <a:t>Level 5</a:t>
            </a:r>
          </a:p>
        </p:txBody>
      </p:sp>
      <p:sp>
        <p:nvSpPr>
          <p:cNvPr id="9" name="Rectangle 8">
            <a:extLst>
              <a:ext uri="{FF2B5EF4-FFF2-40B4-BE49-F238E27FC236}">
                <a16:creationId xmlns:a16="http://schemas.microsoft.com/office/drawing/2014/main" id="{C2B9E2F4-D3AC-A449-86D8-F09A9F3D375F}"/>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3">
            <a:extLst>
              <a:ext uri="{FF2B5EF4-FFF2-40B4-BE49-F238E27FC236}">
                <a16:creationId xmlns:a16="http://schemas.microsoft.com/office/drawing/2014/main" id="{60DC5D29-8967-A3DA-AC9D-DD46AA10AA2F}"/>
              </a:ext>
            </a:extLst>
          </p:cNvPr>
          <p:cNvSpPr>
            <a:spLocks noGrp="1"/>
          </p:cNvSpPr>
          <p:nvPr>
            <p:ph type="body" sz="quarter" idx="16" hasCustomPrompt="1"/>
          </p:nvPr>
        </p:nvSpPr>
        <p:spPr>
          <a:xfrm>
            <a:off x="4765953" y="6510232"/>
            <a:ext cx="4772594" cy="211243"/>
          </a:xfrm>
          <a:prstGeom prst="rect">
            <a:avLst/>
          </a:prstGeom>
        </p:spPr>
        <p:txBody>
          <a:bodyPr/>
          <a:lstStyle>
            <a:lvl1pPr marL="0" indent="0" algn="r">
              <a:buNone/>
              <a:defRPr sz="1200" b="0"/>
            </a:lvl1pPr>
          </a:lstStyle>
          <a:p>
            <a:pPr lvl="0"/>
            <a:r>
              <a:rPr lang="en-US" dirty="0"/>
              <a:t>Reference</a:t>
            </a:r>
          </a:p>
        </p:txBody>
      </p:sp>
      <p:sp>
        <p:nvSpPr>
          <p:cNvPr id="3" name="Rectangle 2">
            <a:extLst>
              <a:ext uri="{FF2B5EF4-FFF2-40B4-BE49-F238E27FC236}">
                <a16:creationId xmlns:a16="http://schemas.microsoft.com/office/drawing/2014/main" id="{C5BB4E67-6010-D6C5-3C74-C87172FA7B23}"/>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F6117103-9F89-0FDF-E8A7-2B01562F82A0}"/>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5" name="Picture 4">
            <a:extLst>
              <a:ext uri="{FF2B5EF4-FFF2-40B4-BE49-F238E27FC236}">
                <a16:creationId xmlns:a16="http://schemas.microsoft.com/office/drawing/2014/main" id="{C4983902-74ED-87F7-369B-B57637D47083}"/>
              </a:ext>
            </a:extLst>
          </p:cNvPr>
          <p:cNvPicPr>
            <a:picLocks noChangeAspect="1"/>
          </p:cNvPicPr>
          <p:nvPr/>
        </p:nvPicPr>
        <p:blipFill>
          <a:blip r:embed="rId3"/>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21636119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_Custom Layout">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22510"/>
            <a:ext cx="6143624" cy="769441"/>
          </a:xfrm>
          <a:prstGeom prst="rect">
            <a:avLst/>
          </a:prstGeom>
          <a:noFill/>
        </p:spPr>
        <p:txBody>
          <a:bodyPr wrap="square">
            <a:spAutoFit/>
          </a:bodyPr>
          <a:lstStyle/>
          <a:p>
            <a:r>
              <a:rPr kumimoji="0" lang="en-US" sz="4400" b="0" i="0" u="none" strike="noStrike" kern="1200" cap="none" spc="0" normalizeH="0" baseline="0" noProof="0" dirty="0">
                <a:ln>
                  <a:noFill/>
                </a:ln>
                <a:solidFill>
                  <a:schemeClr val="tx1"/>
                </a:solidFill>
                <a:effectLst/>
                <a:uLnTx/>
                <a:uFillTx/>
                <a:latin typeface="Franklin Gothic Medium"/>
                <a:ea typeface="+mj-ea"/>
                <a:cs typeface="+mj-cs"/>
              </a:rPr>
              <a:t>Course Icons </a:t>
            </a:r>
            <a:r>
              <a:rPr kumimoji="0" lang="en-US" sz="4400" b="0" i="0" u="none" strike="noStrike" kern="1200" cap="none" spc="0" normalizeH="0" baseline="0" noProof="0" dirty="0">
                <a:ln>
                  <a:noFill/>
                </a:ln>
                <a:solidFill>
                  <a:prstClr val="black"/>
                </a:solidFill>
                <a:effectLst/>
                <a:uLnTx/>
                <a:uFillTx/>
                <a:latin typeface="Franklin Gothic Medium"/>
                <a:ea typeface="+mj-ea"/>
                <a:cs typeface="+mj-cs"/>
              </a:rPr>
              <a:t>Key</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869026918"/>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a:solidFill>
                            <a:schemeClr val="tx1"/>
                          </a:solidFill>
                        </a:rPr>
                        <a:t>Icon</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a:solidFill>
                            <a:schemeClr val="tx1"/>
                          </a:solidFill>
                        </a:rPr>
                        <a:t>Use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Objectives </a:t>
                      </a:r>
                      <a:r>
                        <a:rPr lang="en-US" sz="2000" b="0" dirty="0">
                          <a:solidFill>
                            <a:schemeClr val="dk1"/>
                          </a:solidFill>
                          <a:latin typeface="Arial"/>
                          <a:ea typeface="Arial"/>
                          <a:cs typeface="Arial"/>
                          <a:sym typeface="Arial"/>
                        </a:rPr>
                        <a:t>of</a:t>
                      </a:r>
                      <a:r>
                        <a:rPr lang="en-US" sz="2000" dirty="0">
                          <a:solidFill>
                            <a:schemeClr val="dk1"/>
                          </a:solidFill>
                          <a:latin typeface="Arial"/>
                          <a:ea typeface="Arial"/>
                          <a:cs typeface="Arial"/>
                          <a:sym typeface="Arial"/>
                        </a:rPr>
                        <a:t> the lesson</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spcBef>
                          <a:spcPts val="0"/>
                        </a:spcBef>
                        <a:spcAft>
                          <a:spcPts val="0"/>
                        </a:spcAft>
                        <a:buNone/>
                      </a:pPr>
                      <a:r>
                        <a:rPr lang="en-US" sz="2000" b="1" dirty="0">
                          <a:solidFill>
                            <a:schemeClr val="dk1"/>
                          </a:solidFill>
                          <a:latin typeface="Arial"/>
                          <a:ea typeface="Arial"/>
                          <a:cs typeface="Arial"/>
                          <a:sym typeface="Arial"/>
                        </a:rPr>
                        <a:t>Discovery Dialogue </a:t>
                      </a:r>
                      <a:r>
                        <a:rPr lang="en-US" sz="2000" dirty="0">
                          <a:solidFill>
                            <a:schemeClr val="dk1"/>
                          </a:solidFill>
                          <a:latin typeface="Arial"/>
                          <a:ea typeface="Arial"/>
                          <a:cs typeface="Arial"/>
                          <a:sym typeface="Arial"/>
                        </a:rPr>
                        <a:t>invites sharing of ideas and experiences</a:t>
                      </a:r>
                      <a:endParaRPr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0"/>
                        </a:spcAft>
                        <a:buClr>
                          <a:schemeClr val="dk1"/>
                        </a:buClr>
                        <a:buSzPts val="2000"/>
                        <a:buFont typeface="Arial"/>
                        <a:buNone/>
                      </a:pPr>
                      <a:r>
                        <a:rPr lang="en-US" sz="2000" b="1" dirty="0">
                          <a:solidFill>
                            <a:schemeClr val="dk1"/>
                          </a:solidFill>
                          <a:latin typeface="Arial"/>
                          <a:ea typeface="Arial"/>
                          <a:cs typeface="Arial"/>
                          <a:sym typeface="Arial"/>
                        </a:rPr>
                        <a:t>Activity </a:t>
                      </a:r>
                      <a:r>
                        <a:rPr lang="en-US" sz="2000" b="0" dirty="0">
                          <a:solidFill>
                            <a:schemeClr val="dk1"/>
                          </a:solidFill>
                          <a:latin typeface="Arial"/>
                          <a:ea typeface="Arial"/>
                          <a:cs typeface="Arial"/>
                          <a:sym typeface="Arial"/>
                        </a:rPr>
                        <a:t>completed by </a:t>
                      </a:r>
                      <a:r>
                        <a:rPr lang="en-US" sz="2000" dirty="0">
                          <a:solidFill>
                            <a:schemeClr val="dk1"/>
                          </a:solidFill>
                          <a:latin typeface="Arial"/>
                          <a:ea typeface="Arial"/>
                          <a:cs typeface="Arial"/>
                          <a:sym typeface="Arial"/>
                        </a:rPr>
                        <a:t>individual or group</a:t>
                      </a:r>
                      <a:endParaRPr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pPr marL="0" marR="0" lvl="0" indent="0" algn="l" rtl="0">
                        <a:lnSpc>
                          <a:spcPct val="100000"/>
                        </a:lnSpc>
                        <a:spcBef>
                          <a:spcPts val="0"/>
                        </a:spcBef>
                        <a:spcAft>
                          <a:spcPts val="600"/>
                        </a:spcAft>
                        <a:buClr>
                          <a:schemeClr val="dk1"/>
                        </a:buClr>
                        <a:buSzPts val="2000"/>
                        <a:buFont typeface="Arial"/>
                        <a:buNone/>
                      </a:pPr>
                      <a:r>
                        <a:rPr lang="en-US" sz="2000" b="1" dirty="0">
                          <a:solidFill>
                            <a:schemeClr val="dk1"/>
                          </a:solidFill>
                          <a:latin typeface="Arial"/>
                          <a:ea typeface="Arial"/>
                          <a:cs typeface="Arial"/>
                          <a:sym typeface="Arial"/>
                        </a:rPr>
                        <a:t>Highlight </a:t>
                      </a:r>
                      <a:r>
                        <a:rPr lang="en-US" sz="2000" b="0" dirty="0">
                          <a:solidFill>
                            <a:schemeClr val="dk1"/>
                          </a:solidFill>
                          <a:latin typeface="Arial"/>
                          <a:ea typeface="Arial"/>
                          <a:cs typeface="Arial"/>
                          <a:sym typeface="Arial"/>
                        </a:rPr>
                        <a:t>of </a:t>
                      </a:r>
                      <a:r>
                        <a:rPr lang="en-US" sz="2000" dirty="0">
                          <a:solidFill>
                            <a:schemeClr val="dk1"/>
                          </a:solidFill>
                          <a:latin typeface="Arial"/>
                          <a:ea typeface="Arial"/>
                          <a:cs typeface="Arial"/>
                          <a:sym typeface="Arial"/>
                        </a:rPr>
                        <a:t>multisectoral or One Health approach</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525016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Custom Layout_Portugues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38A0263-8F01-A34A-CA1A-199C37225B7F}"/>
              </a:ext>
            </a:extLst>
          </p:cNvPr>
          <p:cNvSpPr txBox="1"/>
          <p:nvPr/>
        </p:nvSpPr>
        <p:spPr>
          <a:xfrm>
            <a:off x="838200" y="413884"/>
            <a:ext cx="7218872" cy="769441"/>
          </a:xfrm>
          <a:prstGeom prst="rect">
            <a:avLst/>
          </a:prstGeom>
          <a:noFill/>
        </p:spPr>
        <p:txBody>
          <a:bodyPr wrap="square">
            <a:spAutoFit/>
          </a:bodyPr>
          <a:lstStyle/>
          <a:p>
            <a:r>
              <a:rPr kumimoji="0" lang="pt-BR" sz="4400" b="0" i="0" u="none" strike="noStrike" kern="1200" cap="none" spc="0" normalizeH="0" baseline="0" noProof="0" dirty="0">
                <a:ln>
                  <a:noFill/>
                </a:ln>
                <a:solidFill>
                  <a:schemeClr val="tx1"/>
                </a:solidFill>
                <a:effectLst/>
                <a:uLnTx/>
                <a:uFillTx/>
                <a:latin typeface="Franklin Gothic Medium"/>
                <a:ea typeface="+mj-ea"/>
                <a:cs typeface="+mj-cs"/>
              </a:rPr>
              <a:t>Comunicação visual</a:t>
            </a:r>
            <a:endParaRPr lang="en-US" dirty="0"/>
          </a:p>
        </p:txBody>
      </p:sp>
      <p:sp>
        <p:nvSpPr>
          <p:cNvPr id="5" name="Rectangle 4">
            <a:extLst>
              <a:ext uri="{FF2B5EF4-FFF2-40B4-BE49-F238E27FC236}">
                <a16:creationId xmlns:a16="http://schemas.microsoft.com/office/drawing/2014/main" id="{EED550D9-A1A6-D2B6-52FF-3C612CDDD960}"/>
              </a:ext>
            </a:extLst>
          </p:cNvPr>
          <p:cNvSpPr/>
          <p:nvPr/>
        </p:nvSpPr>
        <p:spPr>
          <a:xfrm>
            <a:off x="10868596" y="6356350"/>
            <a:ext cx="1315453"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Google Shape;36;p14">
            <a:extLst>
              <a:ext uri="{FF2B5EF4-FFF2-40B4-BE49-F238E27FC236}">
                <a16:creationId xmlns:a16="http://schemas.microsoft.com/office/drawing/2014/main" id="{1B90ED4D-4DD1-FD4C-88A0-C837BE218894}"/>
              </a:ext>
            </a:extLst>
          </p:cNvPr>
          <p:cNvGraphicFramePr/>
          <p:nvPr>
            <p:extLst>
              <p:ext uri="{D42A27DB-BD31-4B8C-83A1-F6EECF244321}">
                <p14:modId xmlns:p14="http://schemas.microsoft.com/office/powerpoint/2010/main" val="1341958989"/>
              </p:ext>
            </p:extLst>
          </p:nvPr>
        </p:nvGraphicFramePr>
        <p:xfrm>
          <a:off x="1505065" y="1917027"/>
          <a:ext cx="9181875" cy="4276738"/>
        </p:xfrm>
        <a:graphic>
          <a:graphicData uri="http://schemas.openxmlformats.org/drawingml/2006/table">
            <a:tbl>
              <a:tblPr firstRow="1" bandRow="1">
                <a:noFill/>
              </a:tblPr>
              <a:tblGrid>
                <a:gridCol w="1836375">
                  <a:extLst>
                    <a:ext uri="{9D8B030D-6E8A-4147-A177-3AD203B41FA5}">
                      <a16:colId xmlns:a16="http://schemas.microsoft.com/office/drawing/2014/main" val="20000"/>
                    </a:ext>
                  </a:extLst>
                </a:gridCol>
                <a:gridCol w="7345500">
                  <a:extLst>
                    <a:ext uri="{9D8B030D-6E8A-4147-A177-3AD203B41FA5}">
                      <a16:colId xmlns:a16="http://schemas.microsoft.com/office/drawing/2014/main" val="20001"/>
                    </a:ext>
                  </a:extLst>
                </a:gridCol>
              </a:tblGrid>
              <a:tr h="472521">
                <a:tc>
                  <a:txBody>
                    <a:bodyPr/>
                    <a:lstStyle/>
                    <a:p>
                      <a:pPr marL="0" marR="0" lvl="0" indent="0" algn="ctr" rtl="0">
                        <a:spcBef>
                          <a:spcPts val="0"/>
                        </a:spcBef>
                        <a:spcAft>
                          <a:spcPts val="0"/>
                        </a:spcAft>
                        <a:buNone/>
                      </a:pPr>
                      <a:r>
                        <a:rPr lang="en-US" sz="2400" b="1" u="none" strike="noStrike" cap="none" dirty="0" err="1">
                          <a:solidFill>
                            <a:schemeClr val="tx1"/>
                          </a:solidFill>
                        </a:rPr>
                        <a:t>Ícone</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tc>
                  <a:txBody>
                    <a:bodyPr/>
                    <a:lstStyle/>
                    <a:p>
                      <a:pPr marL="0" marR="0" lvl="0" indent="0" algn="ctr" rtl="0">
                        <a:spcBef>
                          <a:spcPts val="0"/>
                        </a:spcBef>
                        <a:spcAft>
                          <a:spcPts val="0"/>
                        </a:spcAft>
                        <a:buNone/>
                      </a:pPr>
                      <a:r>
                        <a:rPr lang="en-US" sz="2400" b="1" u="none" strike="noStrike" cap="none" dirty="0" err="1">
                          <a:solidFill>
                            <a:schemeClr val="tx1"/>
                          </a:solidFill>
                        </a:rPr>
                        <a:t>Uso</a:t>
                      </a:r>
                      <a:endParaRPr b="1" dirty="0">
                        <a:solidFill>
                          <a:schemeClr val="tx1"/>
                        </a:solidFill>
                      </a:endParaRPr>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solidFill>
                      <a:schemeClr val="bg2"/>
                    </a:solidFill>
                  </a:tcPr>
                </a:tc>
                <a:extLst>
                  <a:ext uri="{0D108BD9-81ED-4DB2-BD59-A6C34878D82A}">
                    <a16:rowId xmlns:a16="http://schemas.microsoft.com/office/drawing/2014/main" val="10000"/>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en-US" sz="2000" b="1" dirty="0" err="1"/>
                        <a:t>Objetivos</a:t>
                      </a:r>
                      <a:r>
                        <a:rPr lang="en-US" sz="2000" b="1" dirty="0"/>
                        <a:t> </a:t>
                      </a:r>
                      <a:r>
                        <a:rPr lang="en-US" sz="2000" dirty="0"/>
                        <a:t>da </a:t>
                      </a:r>
                      <a:r>
                        <a:rPr lang="en-US" sz="2000" dirty="0" err="1"/>
                        <a:t>lição</a:t>
                      </a:r>
                      <a:endParaRPr lang="en-US" sz="2000" dirty="0"/>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1"/>
                  </a:ext>
                </a:extLst>
              </a:tr>
              <a:tr h="945042">
                <a:tc>
                  <a:txBody>
                    <a:bodyPr/>
                    <a:lstStyle/>
                    <a:p>
                      <a:pPr marL="0" marR="0" lvl="0" indent="0" algn="l" rtl="0">
                        <a:spcBef>
                          <a:spcPts val="0"/>
                        </a:spcBef>
                        <a:spcAft>
                          <a:spcPts val="0"/>
                        </a:spcAft>
                        <a:buNone/>
                      </a:pPr>
                      <a:endParaRPr sz="1800"/>
                    </a:p>
                    <a:p>
                      <a:pPr marL="0" marR="0" lvl="0" indent="0" algn="l" rtl="0">
                        <a:spcBef>
                          <a:spcPts val="0"/>
                        </a:spcBef>
                        <a:spcAft>
                          <a:spcPts val="0"/>
                        </a:spcAft>
                        <a:buNone/>
                      </a:pPr>
                      <a:endParaRPr sz="1800"/>
                    </a:p>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O Diálogo de Descobertas </a:t>
                      </a:r>
                      <a:r>
                        <a:rPr lang="pt-BR" sz="2000" dirty="0"/>
                        <a:t>convida ao compartilhamento de ideias e experiências</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2"/>
                  </a:ext>
                </a:extLst>
              </a:tr>
              <a:tr h="913121">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Atividade </a:t>
                      </a:r>
                      <a:r>
                        <a:rPr lang="pt-BR" sz="2000" dirty="0"/>
                        <a:t>realizada por indivíduo ou grupo</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3"/>
                  </a:ext>
                </a:extLst>
              </a:tr>
              <a:tr h="1001012">
                <a:tc>
                  <a:txBody>
                    <a:bodyPr/>
                    <a:lstStyle/>
                    <a:p>
                      <a:pPr marL="0" marR="0" lvl="0" indent="0" algn="l" rtl="0">
                        <a:spcBef>
                          <a:spcPts val="0"/>
                        </a:spcBef>
                        <a:spcAft>
                          <a:spcPts val="0"/>
                        </a:spcAft>
                        <a:buNone/>
                      </a:pPr>
                      <a:endParaRPr sz="1800"/>
                    </a:p>
                  </a:txBody>
                  <a:tcPr marL="91450" marR="91450" marT="45725" marB="45725">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tc>
                  <a:txBody>
                    <a:bodyPr/>
                    <a:lstStyle/>
                    <a:p>
                      <a:r>
                        <a:rPr lang="pt-BR" sz="2000" b="1" dirty="0"/>
                        <a:t>Destaque para </a:t>
                      </a:r>
                      <a:r>
                        <a:rPr lang="pt-BR" sz="2000" dirty="0"/>
                        <a:t>a abordagem multissetorial ou Uma Só Saúde</a:t>
                      </a:r>
                    </a:p>
                  </a:txBody>
                  <a:tcPr marL="91450" marR="91450" marT="45725" marB="45725" anchor="ctr">
                    <a:lnL w="12700" cap="flat" cmpd="sng">
                      <a:solidFill>
                        <a:schemeClr val="dk1"/>
                      </a:solidFill>
                      <a:prstDash val="solid"/>
                      <a:round/>
                      <a:headEnd type="none" w="sm" len="sm"/>
                      <a:tailEnd type="none" w="sm" len="sm"/>
                    </a:lnL>
                    <a:lnR w="12700" cap="flat" cmpd="sng">
                      <a:solidFill>
                        <a:schemeClr val="dk1"/>
                      </a:solidFill>
                      <a:prstDash val="solid"/>
                      <a:round/>
                      <a:headEnd type="none" w="sm" len="sm"/>
                      <a:tailEnd type="none" w="sm" len="sm"/>
                    </a:lnR>
                    <a:lnT w="12700" cap="flat" cmpd="sng">
                      <a:solidFill>
                        <a:schemeClr val="dk1"/>
                      </a:solidFill>
                      <a:prstDash val="solid"/>
                      <a:round/>
                      <a:headEnd type="none" w="sm" len="sm"/>
                      <a:tailEnd type="none" w="sm" len="sm"/>
                    </a:lnT>
                    <a:lnB w="12700" cap="flat" cmpd="sng">
                      <a:solidFill>
                        <a:schemeClr val="dk1"/>
                      </a:solidFill>
                      <a:prstDash val="solid"/>
                      <a:round/>
                      <a:headEnd type="none" w="sm" len="sm"/>
                      <a:tailEnd type="none" w="sm" len="sm"/>
                    </a:lnB>
                  </a:tcPr>
                </a:tc>
                <a:extLst>
                  <a:ext uri="{0D108BD9-81ED-4DB2-BD59-A6C34878D82A}">
                    <a16:rowId xmlns:a16="http://schemas.microsoft.com/office/drawing/2014/main" val="10004"/>
                  </a:ext>
                </a:extLst>
              </a:tr>
            </a:tbl>
          </a:graphicData>
        </a:graphic>
      </p:graphicFrame>
      <p:pic>
        <p:nvPicPr>
          <p:cNvPr id="8" name="Google Shape;37;p14" descr="Objectives Icon">
            <a:extLst>
              <a:ext uri="{FF2B5EF4-FFF2-40B4-BE49-F238E27FC236}">
                <a16:creationId xmlns:a16="http://schemas.microsoft.com/office/drawing/2014/main" id="{CBB9782B-A8E1-C65D-9AF3-6E3BFB6811BE}"/>
              </a:ext>
            </a:extLst>
          </p:cNvPr>
          <p:cNvPicPr preferRelativeResize="0"/>
          <p:nvPr/>
        </p:nvPicPr>
        <p:blipFill rotWithShape="1">
          <a:blip r:embed="rId2">
            <a:alphaModFix/>
          </a:blip>
          <a:srcRect/>
          <a:stretch/>
        </p:blipFill>
        <p:spPr>
          <a:xfrm>
            <a:off x="1947380" y="2445209"/>
            <a:ext cx="888251" cy="777438"/>
          </a:xfrm>
          <a:prstGeom prst="rect">
            <a:avLst/>
          </a:prstGeom>
          <a:noFill/>
          <a:ln>
            <a:noFill/>
          </a:ln>
        </p:spPr>
      </p:pic>
      <p:pic>
        <p:nvPicPr>
          <p:cNvPr id="9" name="Google Shape;38;p14" descr="Discovery Dialogue ">
            <a:extLst>
              <a:ext uri="{FF2B5EF4-FFF2-40B4-BE49-F238E27FC236}">
                <a16:creationId xmlns:a16="http://schemas.microsoft.com/office/drawing/2014/main" id="{7CD87E88-EB7B-B47D-75A4-EF92C6B22369}"/>
              </a:ext>
            </a:extLst>
          </p:cNvPr>
          <p:cNvPicPr preferRelativeResize="0"/>
          <p:nvPr/>
        </p:nvPicPr>
        <p:blipFill rotWithShape="1">
          <a:blip r:embed="rId3">
            <a:alphaModFix/>
          </a:blip>
          <a:srcRect/>
          <a:stretch/>
        </p:blipFill>
        <p:spPr>
          <a:xfrm>
            <a:off x="1929764" y="3387005"/>
            <a:ext cx="888251" cy="777438"/>
          </a:xfrm>
          <a:prstGeom prst="rect">
            <a:avLst/>
          </a:prstGeom>
          <a:noFill/>
          <a:ln>
            <a:noFill/>
          </a:ln>
        </p:spPr>
      </p:pic>
      <p:pic>
        <p:nvPicPr>
          <p:cNvPr id="10" name="Google Shape;39;p14" descr="Activity Icon">
            <a:extLst>
              <a:ext uri="{FF2B5EF4-FFF2-40B4-BE49-F238E27FC236}">
                <a16:creationId xmlns:a16="http://schemas.microsoft.com/office/drawing/2014/main" id="{2A7635B7-817C-CFE7-27AD-FB050C7307E0}"/>
              </a:ext>
            </a:extLst>
          </p:cNvPr>
          <p:cNvPicPr preferRelativeResize="0"/>
          <p:nvPr/>
        </p:nvPicPr>
        <p:blipFill rotWithShape="1">
          <a:blip r:embed="rId4">
            <a:alphaModFix/>
          </a:blip>
          <a:srcRect/>
          <a:stretch/>
        </p:blipFill>
        <p:spPr>
          <a:xfrm>
            <a:off x="1921623" y="4334684"/>
            <a:ext cx="888251" cy="777438"/>
          </a:xfrm>
          <a:prstGeom prst="rect">
            <a:avLst/>
          </a:prstGeom>
          <a:noFill/>
          <a:ln>
            <a:noFill/>
          </a:ln>
        </p:spPr>
      </p:pic>
      <p:pic>
        <p:nvPicPr>
          <p:cNvPr id="11" name="Google Shape;41;p14" descr="A picture containing vector graphics&#10;&#10;Description automatically generated">
            <a:extLst>
              <a:ext uri="{FF2B5EF4-FFF2-40B4-BE49-F238E27FC236}">
                <a16:creationId xmlns:a16="http://schemas.microsoft.com/office/drawing/2014/main" id="{C5E0F6D3-E023-08E2-7F13-386E4CE55BE2}"/>
              </a:ext>
            </a:extLst>
          </p:cNvPr>
          <p:cNvPicPr preferRelativeResize="0"/>
          <p:nvPr/>
        </p:nvPicPr>
        <p:blipFill rotWithShape="1">
          <a:blip r:embed="rId5">
            <a:alphaModFix/>
          </a:blip>
          <a:srcRect/>
          <a:stretch/>
        </p:blipFill>
        <p:spPr>
          <a:xfrm>
            <a:off x="1802921" y="5192453"/>
            <a:ext cx="1121434" cy="1138518"/>
          </a:xfrm>
          <a:prstGeom prst="rect">
            <a:avLst/>
          </a:prstGeom>
          <a:noFill/>
          <a:ln>
            <a:noFill/>
          </a:ln>
        </p:spPr>
      </p:pic>
      <p:sp>
        <p:nvSpPr>
          <p:cNvPr id="2" name="Rectangle 1">
            <a:extLst>
              <a:ext uri="{FF2B5EF4-FFF2-40B4-BE49-F238E27FC236}">
                <a16:creationId xmlns:a16="http://schemas.microsoft.com/office/drawing/2014/main" id="{7AF85320-B0B4-8FE9-5CA1-40BC34F9E9FB}"/>
              </a:ext>
            </a:extLst>
          </p:cNvPr>
          <p:cNvSpPr/>
          <p:nvPr/>
        </p:nvSpPr>
        <p:spPr>
          <a:xfrm>
            <a:off x="9552563" y="6356350"/>
            <a:ext cx="2560320" cy="57177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a:extLst>
              <a:ext uri="{FF2B5EF4-FFF2-40B4-BE49-F238E27FC236}">
                <a16:creationId xmlns:a16="http://schemas.microsoft.com/office/drawing/2014/main" id="{29005EF2-BA1D-B693-DEA9-D13F2E9D00C0}"/>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9722808" y="6330789"/>
            <a:ext cx="1097280" cy="505373"/>
          </a:xfrm>
          <a:prstGeom prst="rect">
            <a:avLst/>
          </a:prstGeom>
        </p:spPr>
      </p:pic>
      <p:pic>
        <p:nvPicPr>
          <p:cNvPr id="12" name="Picture 11">
            <a:extLst>
              <a:ext uri="{FF2B5EF4-FFF2-40B4-BE49-F238E27FC236}">
                <a16:creationId xmlns:a16="http://schemas.microsoft.com/office/drawing/2014/main" id="{D8D38710-0883-42F9-1E0A-77A9BD571BDE}"/>
              </a:ext>
            </a:extLst>
          </p:cNvPr>
          <p:cNvPicPr>
            <a:picLocks noChangeAspect="1"/>
          </p:cNvPicPr>
          <p:nvPr/>
        </p:nvPicPr>
        <p:blipFill>
          <a:blip r:embed="rId7"/>
          <a:stretch>
            <a:fillRect/>
          </a:stretch>
        </p:blipFill>
        <p:spPr>
          <a:xfrm>
            <a:off x="11057248" y="6241802"/>
            <a:ext cx="938147" cy="594360"/>
          </a:xfrm>
          <a:prstGeom prst="rect">
            <a:avLst/>
          </a:prstGeom>
        </p:spPr>
      </p:pic>
    </p:spTree>
    <p:extLst>
      <p:ext uri="{BB962C8B-B14F-4D97-AF65-F5344CB8AC3E}">
        <p14:creationId xmlns:p14="http://schemas.microsoft.com/office/powerpoint/2010/main" val="15016654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7B8B486-EFC4-8DEE-CC1F-A4E4AD1EC6A7}"/>
              </a:ext>
            </a:extLst>
          </p:cNvPr>
          <p:cNvSpPr/>
          <p:nvPr/>
        </p:nvSpPr>
        <p:spPr>
          <a:xfrm>
            <a:off x="0" y="6728728"/>
            <a:ext cx="12192000" cy="203201"/>
          </a:xfrm>
          <a:prstGeom prst="rect">
            <a:avLst/>
          </a:prstGeom>
          <a:solidFill>
            <a:srgbClr val="10964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Slide Number Placeholder 5">
            <a:extLst>
              <a:ext uri="{FF2B5EF4-FFF2-40B4-BE49-F238E27FC236}">
                <a16:creationId xmlns:a16="http://schemas.microsoft.com/office/drawing/2014/main" id="{29FAA712-DD14-E1D3-B080-8A18549382F6}"/>
              </a:ext>
            </a:extLst>
          </p:cNvPr>
          <p:cNvSpPr txBox="1">
            <a:spLocks/>
          </p:cNvSpPr>
          <p:nvPr/>
        </p:nvSpPr>
        <p:spPr>
          <a:xfrm>
            <a:off x="-93879" y="6326347"/>
            <a:ext cx="496853" cy="365125"/>
          </a:xfrm>
          <a:prstGeom prst="rect">
            <a:avLst/>
          </a:prstGeom>
        </p:spPr>
        <p:txBody>
          <a:bodyPr vert="horz" lIns="0" tIns="0" rIns="0" bIns="0" rtlCol="0" anchor="ctr"/>
          <a:lstStyle>
            <a:defPPr>
              <a:defRPr lang="en-US"/>
            </a:defPPr>
            <a:lvl1pPr marL="0" algn="r" defTabSz="457200" rtl="0" eaLnBrk="1" latinLnBrk="0" hangingPunct="1">
              <a:defRPr lang="en-US" sz="1600" kern="1200" cap="all" smtClean="0">
                <a:solidFill>
                  <a:srgbClr val="000000"/>
                </a:solidFill>
                <a:latin typeface="Arial Re"/>
                <a:ea typeface="+mn-ea"/>
                <a:cs typeface="Arial Re"/>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32F399E-A823-8741-8D87-6A1DD0C00948}" type="slidenum">
              <a:rPr lang="en-US" smtClean="0"/>
              <a:t>‹#›</a:t>
            </a:fld>
            <a:endParaRPr lang="en-US"/>
          </a:p>
        </p:txBody>
      </p:sp>
      <p:cxnSp>
        <p:nvCxnSpPr>
          <p:cNvPr id="13" name="Straight Connector 12">
            <a:extLst>
              <a:ext uri="{FF2B5EF4-FFF2-40B4-BE49-F238E27FC236}">
                <a16:creationId xmlns:a16="http://schemas.microsoft.com/office/drawing/2014/main" id="{36ED80FB-2A60-D1A9-DC89-EA4B76A07465}"/>
              </a:ext>
            </a:extLst>
          </p:cNvPr>
          <p:cNvCxnSpPr/>
          <p:nvPr/>
        </p:nvCxnSpPr>
        <p:spPr>
          <a:xfrm>
            <a:off x="518160" y="1264888"/>
            <a:ext cx="11155680" cy="0"/>
          </a:xfrm>
          <a:prstGeom prst="line">
            <a:avLst/>
          </a:prstGeom>
          <a:ln w="50800">
            <a:solidFill>
              <a:srgbClr val="10964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2045576"/>
      </p:ext>
    </p:extLst>
  </p:cSld>
  <p:clrMap bg1="lt1" tx1="dk1" bg2="lt2" tx2="dk2" accent1="accent1" accent2="accent2" accent3="accent3" accent4="accent4" accent5="accent5" accent6="accent6" hlink="hlink" folHlink="folHlink"/>
  <p:sldLayoutIdLst>
    <p:sldLayoutId id="2147483787" r:id="rId1"/>
    <p:sldLayoutId id="2147483788" r:id="rId2"/>
    <p:sldLayoutId id="2147483813" r:id="rId3"/>
    <p:sldLayoutId id="2147483789" r:id="rId4"/>
    <p:sldLayoutId id="2147483790" r:id="rId5"/>
    <p:sldLayoutId id="2147483791" r:id="rId6"/>
    <p:sldLayoutId id="2147483792" r:id="rId7"/>
    <p:sldLayoutId id="2147483793" r:id="rId8"/>
    <p:sldLayoutId id="2147483812" r:id="rId9"/>
    <p:sldLayoutId id="2147483794" r:id="rId10"/>
    <p:sldLayoutId id="2147483814" r:id="rId11"/>
    <p:sldLayoutId id="2147483795" r:id="rId12"/>
    <p:sldLayoutId id="2147483815" r:id="rId13"/>
    <p:sldLayoutId id="2147483796" r:id="rId14"/>
    <p:sldLayoutId id="2147483817" r:id="rId15"/>
    <p:sldLayoutId id="2147483810" r:id="rId16"/>
    <p:sldLayoutId id="2147483818" r:id="rId17"/>
    <p:sldLayoutId id="2147483797" r:id="rId18"/>
    <p:sldLayoutId id="2147483798" r:id="rId19"/>
    <p:sldLayoutId id="2147483799" r:id="rId20"/>
    <p:sldLayoutId id="2147483816" r:id="rId21"/>
    <p:sldLayoutId id="2147483800" r:id="rId22"/>
    <p:sldLayoutId id="2147483801" r:id="rId23"/>
    <p:sldLayoutId id="2147483802" r:id="rId24"/>
    <p:sldLayoutId id="2147483803" r:id="rId25"/>
    <p:sldLayoutId id="2147483804" r:id="rId26"/>
    <p:sldLayoutId id="2147483805" r:id="rId27"/>
    <p:sldLayoutId id="2147483806" r:id="rId28"/>
    <p:sldLayoutId id="2147483807" r:id="rId29"/>
    <p:sldLayoutId id="2147483808" r:id="rId30"/>
    <p:sldLayoutId id="2147483809" r:id="rId3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hyperlink" Target="https://www.afro.who.int/publications/technical-guidelines-integrated-disease-surveillance-and-response-african-region-third"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15.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media/image17.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hyperlink" Target="https://www.who.int/health-topics/international-health-regulations#tab=tab_1" TargetMode="External"/><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B7B95AD-AF35-FC50-D7BE-461471F4F91E}"/>
              </a:ext>
            </a:extLst>
          </p:cNvPr>
          <p:cNvSpPr>
            <a:spLocks noGrp="1"/>
          </p:cNvSpPr>
          <p:nvPr>
            <p:ph type="body" sz="quarter" idx="17"/>
          </p:nvPr>
        </p:nvSpPr>
        <p:spPr>
          <a:xfrm>
            <a:off x="521600" y="1599046"/>
            <a:ext cx="8742715" cy="1588535"/>
          </a:xfrm>
        </p:spPr>
        <p:txBody>
          <a:bodyPr lIns="91440" tIns="45720" rIns="91440" bIns="45720" anchor="t"/>
          <a:lstStyle/>
          <a:p>
            <a:r>
              <a:rPr lang="pt-BR" noProof="0" dirty="0">
                <a:latin typeface="Franklin Gothic Medium"/>
              </a:rPr>
              <a:t>Introdução a </a:t>
            </a:r>
            <a:r>
              <a:rPr lang="pt-BR" sz="5400" noProof="0" dirty="0">
                <a:latin typeface="Franklin Gothic Medium"/>
              </a:rPr>
              <a:t>Vigilância </a:t>
            </a:r>
            <a:r>
              <a:rPr lang="pt-BR" noProof="0" dirty="0">
                <a:latin typeface="Franklin Gothic Medium"/>
              </a:rPr>
              <a:t>em</a:t>
            </a:r>
            <a:r>
              <a:rPr lang="pt-BR" sz="5400" noProof="0" dirty="0">
                <a:latin typeface="Franklin Gothic Medium"/>
              </a:rPr>
              <a:t> Saúde </a:t>
            </a:r>
            <a:r>
              <a:rPr lang="pt-BR" noProof="0" dirty="0">
                <a:latin typeface="Franklin Gothic Medium"/>
              </a:rPr>
              <a:t>P</a:t>
            </a:r>
            <a:r>
              <a:rPr lang="pt-BR" sz="5400" noProof="0" dirty="0">
                <a:latin typeface="Franklin Gothic Medium"/>
              </a:rPr>
              <a:t>ública</a:t>
            </a:r>
          </a:p>
          <a:p>
            <a:endParaRPr lang="pt-BR" noProof="0" dirty="0"/>
          </a:p>
        </p:txBody>
      </p:sp>
      <p:sp>
        <p:nvSpPr>
          <p:cNvPr id="3" name="Text Placeholder 2">
            <a:extLst>
              <a:ext uri="{FF2B5EF4-FFF2-40B4-BE49-F238E27FC236}">
                <a16:creationId xmlns:a16="http://schemas.microsoft.com/office/drawing/2014/main" id="{6941DFC5-B224-8CA1-D80D-AC5FDB2FA845}"/>
              </a:ext>
            </a:extLst>
          </p:cNvPr>
          <p:cNvSpPr>
            <a:spLocks noGrp="1"/>
          </p:cNvSpPr>
          <p:nvPr>
            <p:ph type="body" sz="quarter" idx="16"/>
          </p:nvPr>
        </p:nvSpPr>
        <p:spPr/>
        <p:txBody>
          <a:bodyPr/>
          <a:lstStyle/>
          <a:p>
            <a:r>
              <a:rPr lang="pt-BR" dirty="0"/>
              <a:t>Oficina</a:t>
            </a:r>
            <a:r>
              <a:rPr lang="en-US" dirty="0"/>
              <a:t> 1</a:t>
            </a:r>
          </a:p>
        </p:txBody>
      </p:sp>
    </p:spTree>
    <p:extLst>
      <p:ext uri="{BB962C8B-B14F-4D97-AF65-F5344CB8AC3E}">
        <p14:creationId xmlns:p14="http://schemas.microsoft.com/office/powerpoint/2010/main" val="27505872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C01347-8268-6637-D102-E1AF24E16060}"/>
              </a:ext>
            </a:extLst>
          </p:cNvPr>
          <p:cNvSpPr>
            <a:spLocks noGrp="1"/>
          </p:cNvSpPr>
          <p:nvPr>
            <p:ph type="title"/>
          </p:nvPr>
        </p:nvSpPr>
        <p:spPr>
          <a:xfrm>
            <a:off x="838200" y="0"/>
            <a:ext cx="11353800" cy="1590001"/>
          </a:xfrm>
        </p:spPr>
        <p:txBody>
          <a:bodyPr/>
          <a:lstStyle/>
          <a:p>
            <a:r>
              <a:rPr lang="pt-BR" altLang="en-US" dirty="0">
                <a:ea typeface="ＭＳ Ｐゴシック" pitchFamily="34" charset="-128"/>
              </a:rPr>
              <a:t>AFRO: Vigilância e Resposta Integradas </a:t>
            </a:r>
            <a:br>
              <a:rPr lang="pt-BR" altLang="en-US" dirty="0">
                <a:ea typeface="ＭＳ Ｐゴシック" pitchFamily="34" charset="-128"/>
              </a:rPr>
            </a:br>
            <a:r>
              <a:rPr lang="pt-BR" altLang="en-US" dirty="0">
                <a:ea typeface="ＭＳ Ｐゴシック" pitchFamily="34" charset="-128"/>
              </a:rPr>
              <a:t>às Doenças (IDSR)</a:t>
            </a:r>
            <a:endParaRPr lang="pt-BR" dirty="0"/>
          </a:p>
        </p:txBody>
      </p:sp>
      <p:sp>
        <p:nvSpPr>
          <p:cNvPr id="2" name="Content Placeholder 1">
            <a:extLst>
              <a:ext uri="{FF2B5EF4-FFF2-40B4-BE49-F238E27FC236}">
                <a16:creationId xmlns:a16="http://schemas.microsoft.com/office/drawing/2014/main" id="{D0C4D2BD-BD68-C1C7-A3AC-84EC87A2E637}"/>
              </a:ext>
            </a:extLst>
          </p:cNvPr>
          <p:cNvSpPr>
            <a:spLocks noGrp="1"/>
          </p:cNvSpPr>
          <p:nvPr>
            <p:ph sz="half" idx="2"/>
          </p:nvPr>
        </p:nvSpPr>
        <p:spPr/>
        <p:txBody>
          <a:bodyPr/>
          <a:lstStyle/>
          <a:p>
            <a:r>
              <a:rPr lang="pt-BR" dirty="0"/>
              <a:t>Desenvolvido pela OMS AFRO</a:t>
            </a:r>
          </a:p>
          <a:p>
            <a:r>
              <a:rPr lang="pt-BR" dirty="0"/>
              <a:t>3</a:t>
            </a:r>
            <a:r>
              <a:rPr lang="pt-BR" baseline="30000" dirty="0"/>
              <a:t>a</a:t>
            </a:r>
            <a:r>
              <a:rPr lang="pt-BR" dirty="0"/>
              <a:t> edição publicada em 2019</a:t>
            </a:r>
          </a:p>
          <a:p>
            <a:r>
              <a:rPr lang="pt-BR" dirty="0"/>
              <a:t>Utilizado pela maioria dos países de África</a:t>
            </a:r>
          </a:p>
          <a:p>
            <a:r>
              <a:rPr lang="pt-BR" dirty="0"/>
              <a:t>Adaptado e modificado por cada país</a:t>
            </a:r>
          </a:p>
          <a:p>
            <a:r>
              <a:rPr lang="pt-BR" dirty="0"/>
              <a:t>Pacote de formação disponível em linha</a:t>
            </a:r>
          </a:p>
          <a:p>
            <a:endParaRPr lang="en-US" dirty="0"/>
          </a:p>
        </p:txBody>
      </p:sp>
      <p:sp>
        <p:nvSpPr>
          <p:cNvPr id="4" name="Text Placeholder 3">
            <a:extLst>
              <a:ext uri="{FF2B5EF4-FFF2-40B4-BE49-F238E27FC236}">
                <a16:creationId xmlns:a16="http://schemas.microsoft.com/office/drawing/2014/main" id="{6DBDE0DB-524F-AC65-A8C0-3FB4427089FC}"/>
              </a:ext>
            </a:extLst>
          </p:cNvPr>
          <p:cNvSpPr>
            <a:spLocks noGrp="1"/>
          </p:cNvSpPr>
          <p:nvPr>
            <p:ph type="body" sz="quarter" idx="16"/>
          </p:nvPr>
        </p:nvSpPr>
        <p:spPr>
          <a:xfrm>
            <a:off x="3898233" y="6342894"/>
            <a:ext cx="5650108" cy="250409"/>
          </a:xfrm>
        </p:spPr>
        <p:txBody>
          <a:bodyPr/>
          <a:lstStyle/>
          <a:p>
            <a:r>
              <a:rPr lang="en-US" dirty="0">
                <a:hlinkClick r:id="rId3"/>
              </a:rPr>
              <a:t>Diretrizes Técnicas para a Vigilância e Resposta Integradas às Doenças na Região Africana: Terceira edição | OMS | Escritório Regional para África</a:t>
            </a:r>
            <a:endParaRPr lang="en-US" dirty="0"/>
          </a:p>
        </p:txBody>
      </p:sp>
      <p:pic>
        <p:nvPicPr>
          <p:cNvPr id="9" name="Picture 2" descr="Technical Guidelines for Integrated Disease Surveillance and Response in the African Region: Third edition">
            <a:extLst>
              <a:ext uri="{FF2B5EF4-FFF2-40B4-BE49-F238E27FC236}">
                <a16:creationId xmlns:a16="http://schemas.microsoft.com/office/drawing/2014/main" id="{D2007DF2-8ADF-D404-CAA2-5D0BAB5D31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84645" y="1651557"/>
            <a:ext cx="3467130" cy="4293907"/>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43597B7A-7701-FD37-7D9D-5A043C2C26F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64047" y="4322848"/>
            <a:ext cx="3810000" cy="1905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5102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EFF3B38A-4E1D-992C-9145-5255329ACD11}"/>
              </a:ext>
            </a:extLst>
          </p:cNvPr>
          <p:cNvSpPr>
            <a:spLocks noGrp="1"/>
          </p:cNvSpPr>
          <p:nvPr>
            <p:ph sz="half" idx="2"/>
          </p:nvPr>
        </p:nvSpPr>
        <p:spPr>
          <a:xfrm>
            <a:off x="838200" y="1246633"/>
            <a:ext cx="10515600" cy="4639309"/>
          </a:xfrm>
        </p:spPr>
        <p:txBody>
          <a:bodyPr lIns="91440" tIns="45720" rIns="91440" bIns="45720" anchor="t"/>
          <a:lstStyle/>
          <a:p>
            <a:r>
              <a:rPr lang="en-US" sz="2400" dirty="0"/>
              <a:t>As leis/regulamentos determinam quem deve comunicar o quê, </a:t>
            </a:r>
            <a:r>
              <a:rPr lang="en-US" sz="2400" dirty="0" err="1"/>
              <a:t>como</a:t>
            </a:r>
            <a:r>
              <a:rPr lang="en-US" sz="2400" dirty="0"/>
              <a:t> </a:t>
            </a:r>
            <a:br>
              <a:rPr lang="en-US" sz="2400" dirty="0"/>
            </a:br>
            <a:r>
              <a:rPr lang="en-US" sz="2400" dirty="0"/>
              <a:t>e quando</a:t>
            </a:r>
          </a:p>
          <a:p>
            <a:r>
              <a:rPr lang="en-US" sz="2400" dirty="0"/>
              <a:t>As </a:t>
            </a:r>
            <a:r>
              <a:rPr lang="pt-BR" sz="2400" dirty="0"/>
              <a:t>notificações de doenças provêm de várias fontes, tais como</a:t>
            </a:r>
            <a:r>
              <a:rPr lang="en-US" sz="2400" dirty="0"/>
              <a:t>:</a:t>
            </a:r>
            <a:endParaRPr lang="en-US" sz="2400" dirty="0">
              <a:cs typeface="Arial"/>
            </a:endParaRPr>
          </a:p>
          <a:p>
            <a:endParaRPr lang="en-US" sz="2400" dirty="0"/>
          </a:p>
          <a:p>
            <a:endParaRPr lang="en-US" sz="2400" dirty="0"/>
          </a:p>
          <a:p>
            <a:pPr marL="0" indent="0">
              <a:buNone/>
            </a:pPr>
            <a:r>
              <a:rPr lang="en-US" sz="2400" dirty="0"/>
              <a:t>  </a:t>
            </a:r>
            <a:endParaRPr lang="en-US" sz="2400" dirty="0">
              <a:cs typeface="Arial"/>
            </a:endParaRPr>
          </a:p>
          <a:p>
            <a:r>
              <a:rPr lang="en-US" sz="2400" dirty="0"/>
              <a:t>As agências locais de saúde humana, animal e ambiental são responsáveis pela investigação de casos e eventos e pela adoção das medidas necessárias</a:t>
            </a:r>
            <a:endParaRPr lang="en-US" sz="2400" dirty="0">
              <a:cs typeface="Arial"/>
            </a:endParaRPr>
          </a:p>
          <a:p>
            <a:r>
              <a:rPr lang="en-US" sz="2400" dirty="0"/>
              <a:t>As agências de saúde locais comunicam as informações aos níveis seguintes do sistema e depois ao nível nacional</a:t>
            </a:r>
            <a:endParaRPr lang="en-US" sz="2400" dirty="0">
              <a:cs typeface="Arial"/>
            </a:endParaRPr>
          </a:p>
          <a:p>
            <a:endParaRPr lang="en-US" sz="2400" dirty="0"/>
          </a:p>
          <a:p>
            <a:endParaRPr lang="en-US" sz="2400" dirty="0"/>
          </a:p>
        </p:txBody>
      </p:sp>
      <p:sp>
        <p:nvSpPr>
          <p:cNvPr id="4" name="Title 1">
            <a:extLst>
              <a:ext uri="{FF2B5EF4-FFF2-40B4-BE49-F238E27FC236}">
                <a16:creationId xmlns:a16="http://schemas.microsoft.com/office/drawing/2014/main" id="{083B42B1-08F0-16FD-D720-AF70541D736B}"/>
              </a:ext>
            </a:extLst>
          </p:cNvPr>
          <p:cNvSpPr>
            <a:spLocks noGrp="1"/>
          </p:cNvSpPr>
          <p:nvPr>
            <p:ph type="title"/>
          </p:nvPr>
        </p:nvSpPr>
        <p:spPr/>
        <p:txBody>
          <a:bodyPr/>
          <a:lstStyle/>
          <a:p>
            <a:r>
              <a:rPr lang="pt-BR" dirty="0"/>
              <a:t>Notificação</a:t>
            </a:r>
            <a:r>
              <a:rPr lang="en-US" dirty="0"/>
              <a:t> de </a:t>
            </a:r>
            <a:r>
              <a:rPr lang="en-US" dirty="0" err="1"/>
              <a:t>doenças</a:t>
            </a:r>
            <a:endParaRPr lang="en-US" dirty="0"/>
          </a:p>
        </p:txBody>
      </p:sp>
      <p:pic>
        <p:nvPicPr>
          <p:cNvPr id="2" name="Picture 1">
            <a:extLst>
              <a:ext uri="{FF2B5EF4-FFF2-40B4-BE49-F238E27FC236}">
                <a16:creationId xmlns:a16="http://schemas.microsoft.com/office/drawing/2014/main" id="{B1CF7AA0-B22E-03AD-FB81-7AF04BCDAA15}"/>
              </a:ext>
            </a:extLst>
          </p:cNvPr>
          <p:cNvPicPr>
            <a:picLocks noChangeAspect="1"/>
          </p:cNvPicPr>
          <p:nvPr/>
        </p:nvPicPr>
        <p:blipFill rotWithShape="1">
          <a:blip r:embed="rId3"/>
          <a:srcRect l="7656" r="3424" b="5555"/>
          <a:stretch/>
        </p:blipFill>
        <p:spPr>
          <a:xfrm>
            <a:off x="3710143" y="2552549"/>
            <a:ext cx="2194560" cy="1554480"/>
          </a:xfrm>
          <a:prstGeom prst="rect">
            <a:avLst/>
          </a:prstGeom>
          <a:ln>
            <a:solidFill>
              <a:schemeClr val="tx1"/>
            </a:solidFill>
          </a:ln>
        </p:spPr>
      </p:pic>
      <p:pic>
        <p:nvPicPr>
          <p:cNvPr id="1026" name="Picture 2" descr="person holding orange and white toothbrush">
            <a:extLst>
              <a:ext uri="{FF2B5EF4-FFF2-40B4-BE49-F238E27FC236}">
                <a16:creationId xmlns:a16="http://schemas.microsoft.com/office/drawing/2014/main" id="{73F73054-9311-AC3F-63B1-6EF842322130}"/>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952" r="8530"/>
          <a:stretch/>
        </p:blipFill>
        <p:spPr bwMode="auto">
          <a:xfrm>
            <a:off x="8776646" y="2545044"/>
            <a:ext cx="2194560" cy="15544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man in white long sleeve shirt riding brown camel during daytime">
            <a:extLst>
              <a:ext uri="{FF2B5EF4-FFF2-40B4-BE49-F238E27FC236}">
                <a16:creationId xmlns:a16="http://schemas.microsoft.com/office/drawing/2014/main" id="{09CB81E2-29AA-0565-FC96-BAFD4DC1188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t="5555"/>
          <a:stretch/>
        </p:blipFill>
        <p:spPr bwMode="auto">
          <a:xfrm>
            <a:off x="6199492" y="2555095"/>
            <a:ext cx="2194560" cy="15544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30" name="Picture 6" descr="African American Plastic surgeon woman holding silicon breast implants in surgery room interior. Cosmetic surgery concept">
            <a:extLst>
              <a:ext uri="{FF2B5EF4-FFF2-40B4-BE49-F238E27FC236}">
                <a16:creationId xmlns:a16="http://schemas.microsoft.com/office/drawing/2014/main" id="{A9AA48C9-986D-1823-3506-3FB7DE987D6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5835"/>
          <a:stretch/>
        </p:blipFill>
        <p:spPr bwMode="auto">
          <a:xfrm>
            <a:off x="1220794" y="2545050"/>
            <a:ext cx="2194560" cy="155448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3883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Rectangle 38"/>
          <p:cNvSpPr>
            <a:spLocks noChangeArrowheads="1"/>
          </p:cNvSpPr>
          <p:nvPr/>
        </p:nvSpPr>
        <p:spPr bwMode="auto">
          <a:xfrm>
            <a:off x="6940831" y="1263805"/>
            <a:ext cx="3429000" cy="1013098"/>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57150" marR="0" lvl="0" indent="0" algn="l" defTabSz="762000" rtl="0" eaLnBrk="0" fontAlgn="auto" latinLnBrk="0" hangingPunct="0">
              <a:lnSpc>
                <a:spcPct val="100000"/>
              </a:lnSpc>
              <a:spcBef>
                <a:spcPts val="0"/>
              </a:spcBef>
              <a:spcAft>
                <a:spcPts val="0"/>
              </a:spcAft>
              <a:buClrTx/>
              <a:buSzTx/>
              <a:buFontTx/>
              <a:buNone/>
              <a:tabLst/>
              <a:defRPr/>
            </a:pP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Ficha</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epidemiológica</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semanal</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boletim</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regional;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meios</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electrónicos</a:t>
            </a:r>
            <a:endPar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2" name="Title 1">
            <a:extLst>
              <a:ext uri="{FF2B5EF4-FFF2-40B4-BE49-F238E27FC236}">
                <a16:creationId xmlns:a16="http://schemas.microsoft.com/office/drawing/2014/main" id="{48AF41F4-B150-996A-A57E-366BA0A11D06}"/>
              </a:ext>
            </a:extLst>
          </p:cNvPr>
          <p:cNvSpPr>
            <a:spLocks noGrp="1"/>
          </p:cNvSpPr>
          <p:nvPr>
            <p:ph type="title"/>
          </p:nvPr>
        </p:nvSpPr>
        <p:spPr>
          <a:xfrm>
            <a:off x="838200" y="0"/>
            <a:ext cx="11159532" cy="1257300"/>
          </a:xfrm>
        </p:spPr>
        <p:txBody>
          <a:bodyPr/>
          <a:lstStyle/>
          <a:p>
            <a:r>
              <a:rPr lang="en-US" dirty="0" err="1"/>
              <a:t>Fluxo</a:t>
            </a:r>
            <a:r>
              <a:rPr lang="en-US" dirty="0"/>
              <a:t> de </a:t>
            </a:r>
            <a:r>
              <a:rPr lang="en-US" dirty="0" err="1"/>
              <a:t>informação</a:t>
            </a:r>
            <a:r>
              <a:rPr lang="en-US" dirty="0"/>
              <a:t> </a:t>
            </a:r>
            <a:r>
              <a:rPr lang="en-US" dirty="0" err="1"/>
              <a:t>na</a:t>
            </a:r>
            <a:r>
              <a:rPr lang="en-US" dirty="0"/>
              <a:t> </a:t>
            </a:r>
            <a:r>
              <a:rPr lang="en-US" dirty="0" err="1"/>
              <a:t>vigilância</a:t>
            </a:r>
            <a:r>
              <a:rPr lang="en-US" dirty="0"/>
              <a:t> das </a:t>
            </a:r>
            <a:r>
              <a:rPr lang="en-US" dirty="0" err="1"/>
              <a:t>doenças</a:t>
            </a:r>
            <a:r>
              <a:rPr lang="en-US" dirty="0"/>
              <a:t> </a:t>
            </a:r>
            <a:r>
              <a:rPr lang="en-US" dirty="0" err="1"/>
              <a:t>transmissíveis</a:t>
            </a:r>
            <a:r>
              <a:rPr lang="en-US" dirty="0"/>
              <a:t> da OMS</a:t>
            </a:r>
          </a:p>
        </p:txBody>
      </p:sp>
      <p:sp>
        <p:nvSpPr>
          <p:cNvPr id="47" name="Text Placeholder 46">
            <a:extLst>
              <a:ext uri="{FF2B5EF4-FFF2-40B4-BE49-F238E27FC236}">
                <a16:creationId xmlns:a16="http://schemas.microsoft.com/office/drawing/2014/main" id="{4DD9E7EA-3F04-4384-6F3B-61F1A0C18BC3}"/>
              </a:ext>
            </a:extLst>
          </p:cNvPr>
          <p:cNvSpPr>
            <a:spLocks noGrp="1"/>
          </p:cNvSpPr>
          <p:nvPr>
            <p:ph type="body" sz="quarter" idx="16"/>
          </p:nvPr>
        </p:nvSpPr>
        <p:spPr>
          <a:xfrm>
            <a:off x="4837323" y="6355790"/>
            <a:ext cx="4772594" cy="365126"/>
          </a:xfrm>
        </p:spPr>
        <p:txBody>
          <a:bodyPr/>
          <a:lstStyle/>
          <a:p>
            <a:r>
              <a:rPr lang="en-US" sz="1200" dirty="0"/>
              <a:t>OMS. </a:t>
            </a:r>
            <a:r>
              <a:rPr lang="en-US" sz="1200" dirty="0" err="1"/>
              <a:t>Normas</a:t>
            </a:r>
            <a:r>
              <a:rPr lang="en-US" sz="1200" dirty="0"/>
              <a:t> </a:t>
            </a:r>
            <a:r>
              <a:rPr lang="pt-BR" sz="1200" dirty="0"/>
              <a:t>de vigilância recomendadas. Segunda edição. </a:t>
            </a:r>
            <a:r>
              <a:rPr lang="en-US" sz="1200" dirty="0" err="1"/>
              <a:t>Genebra</a:t>
            </a:r>
            <a:r>
              <a:rPr lang="en-US" sz="1200" dirty="0"/>
              <a:t>; 1999. </a:t>
            </a:r>
          </a:p>
          <a:p>
            <a:endParaRPr lang="en-US" dirty="0"/>
          </a:p>
        </p:txBody>
      </p:sp>
      <p:sp>
        <p:nvSpPr>
          <p:cNvPr id="7" name="Line 29" descr="Image of dotted lines stretching the length of slide." title="Graphic"/>
          <p:cNvSpPr>
            <a:spLocks noChangeShapeType="1"/>
          </p:cNvSpPr>
          <p:nvPr/>
        </p:nvSpPr>
        <p:spPr bwMode="auto">
          <a:xfrm>
            <a:off x="1889621" y="2764123"/>
            <a:ext cx="8150225" cy="158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8" name="Oval 3" descr="Oval shape with MOH text inside." title="Graphic"/>
          <p:cNvSpPr>
            <a:spLocks noChangeArrowheads="1"/>
          </p:cNvSpPr>
          <p:nvPr/>
        </p:nvSpPr>
        <p:spPr bwMode="auto">
          <a:xfrm flipV="1">
            <a:off x="5310683" y="3056223"/>
            <a:ext cx="1720850" cy="901700"/>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9" name="Oval 4" descr="Oval shaped graphic. No text inside. " title="Graphic"/>
          <p:cNvSpPr>
            <a:spLocks noChangeArrowheads="1"/>
          </p:cNvSpPr>
          <p:nvPr/>
        </p:nvSpPr>
        <p:spPr bwMode="auto">
          <a:xfrm flipV="1">
            <a:off x="6963270" y="4573874"/>
            <a:ext cx="869950" cy="473075"/>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0" name="Oval 5" descr="Oval shaped graphic. No text inside." title="Graphic"/>
          <p:cNvSpPr>
            <a:spLocks noChangeArrowheads="1"/>
          </p:cNvSpPr>
          <p:nvPr/>
        </p:nvSpPr>
        <p:spPr bwMode="auto">
          <a:xfrm flipV="1">
            <a:off x="4556621" y="4573874"/>
            <a:ext cx="796925" cy="473075"/>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1" name="Oval 6" descr="Oval shaped graphic. No text inside." title="Graphic"/>
          <p:cNvSpPr>
            <a:spLocks noChangeArrowheads="1"/>
          </p:cNvSpPr>
          <p:nvPr/>
        </p:nvSpPr>
        <p:spPr bwMode="auto">
          <a:xfrm flipV="1">
            <a:off x="7909421" y="5793074"/>
            <a:ext cx="576263" cy="36671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2" name="Oval 7" descr="Oval shaped graphic. No text inside." title="Graphic"/>
          <p:cNvSpPr>
            <a:spLocks noChangeArrowheads="1"/>
          </p:cNvSpPr>
          <p:nvPr/>
        </p:nvSpPr>
        <p:spPr bwMode="auto">
          <a:xfrm flipV="1">
            <a:off x="3870821" y="5793074"/>
            <a:ext cx="576263" cy="36671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3" name="Oval 8" descr="Oval shaped graphic. No text inside." title="Graphic"/>
          <p:cNvSpPr>
            <a:spLocks noChangeArrowheads="1"/>
          </p:cNvSpPr>
          <p:nvPr/>
        </p:nvSpPr>
        <p:spPr bwMode="auto">
          <a:xfrm flipV="1">
            <a:off x="4675683" y="5793074"/>
            <a:ext cx="576262" cy="36671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4" name="Oval 9" descr="Oval shaped graphic. No text inside." title="Graphic"/>
          <p:cNvSpPr>
            <a:spLocks noChangeArrowheads="1"/>
          </p:cNvSpPr>
          <p:nvPr/>
        </p:nvSpPr>
        <p:spPr bwMode="auto">
          <a:xfrm flipV="1">
            <a:off x="5471021" y="5793074"/>
            <a:ext cx="576263" cy="36671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5" name="Oval 10" descr="Oval shaped graphic. No text inside." title="Graphic"/>
          <p:cNvSpPr>
            <a:spLocks noChangeArrowheads="1"/>
          </p:cNvSpPr>
          <p:nvPr/>
        </p:nvSpPr>
        <p:spPr bwMode="auto">
          <a:xfrm flipV="1">
            <a:off x="6385421" y="5793074"/>
            <a:ext cx="576263" cy="36671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6" name="Oval 11" descr="Oval shaped graphic. No text inside." title="Graphic"/>
          <p:cNvSpPr>
            <a:spLocks noChangeArrowheads="1"/>
          </p:cNvSpPr>
          <p:nvPr/>
        </p:nvSpPr>
        <p:spPr bwMode="auto">
          <a:xfrm flipV="1">
            <a:off x="7147421" y="5793074"/>
            <a:ext cx="576263" cy="36671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7" name="Line 16" descr="Image of double sided arrow pointing up and down. " title="Graphic"/>
          <p:cNvSpPr>
            <a:spLocks noChangeShapeType="1"/>
          </p:cNvSpPr>
          <p:nvPr/>
        </p:nvSpPr>
        <p:spPr bwMode="auto">
          <a:xfrm flipV="1">
            <a:off x="7426820" y="5107274"/>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18" name="Line 17" descr="Image of double sided arrow pointing up and down. " title="Graphic"/>
          <p:cNvSpPr>
            <a:spLocks noChangeShapeType="1"/>
          </p:cNvSpPr>
          <p:nvPr/>
        </p:nvSpPr>
        <p:spPr bwMode="auto">
          <a:xfrm flipH="1" flipV="1">
            <a:off x="7722096" y="5107274"/>
            <a:ext cx="47466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19" name="Line 18" descr="Image of double sided arrow pointing up and down. " title="Graphic"/>
          <p:cNvSpPr>
            <a:spLocks noChangeShapeType="1"/>
          </p:cNvSpPr>
          <p:nvPr/>
        </p:nvSpPr>
        <p:spPr bwMode="auto">
          <a:xfrm flipV="1">
            <a:off x="5166220" y="3964274"/>
            <a:ext cx="584200" cy="5254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20" name="Line 19" descr="Image of double sided arrow pointing up and down. " title="Graphic"/>
          <p:cNvSpPr>
            <a:spLocks noChangeShapeType="1"/>
          </p:cNvSpPr>
          <p:nvPr/>
        </p:nvSpPr>
        <p:spPr bwMode="auto">
          <a:xfrm flipH="1" flipV="1">
            <a:off x="6809283" y="3964273"/>
            <a:ext cx="482600" cy="5334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21" name="Rectangle 28" descr="MOH" title="Text"/>
          <p:cNvSpPr>
            <a:spLocks noChangeArrowheads="1"/>
          </p:cNvSpPr>
          <p:nvPr/>
        </p:nvSpPr>
        <p:spPr bwMode="auto">
          <a:xfrm>
            <a:off x="5666108" y="3202273"/>
            <a:ext cx="1021114" cy="520655"/>
          </a:xfrm>
          <a:prstGeom prst="rect">
            <a:avLst/>
          </a:prstGeom>
          <a:noFill/>
          <a:ln w="12700">
            <a:noFill/>
            <a:miter lim="800000"/>
            <a:headEnd/>
            <a:tailEnd/>
          </a:ln>
          <a:effectLst/>
        </p:spPr>
        <p:txBody>
          <a:bodyPr wrap="none" lIns="90488" tIns="44450" rIns="90488" bIns="44450">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800" b="1"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rPr>
              <a:t>MOH</a:t>
            </a:r>
          </a:p>
        </p:txBody>
      </p:sp>
      <p:sp>
        <p:nvSpPr>
          <p:cNvPr id="22" name="Line 32" descr="Image of double sided arrow pointing up and down. " title="Graphic"/>
          <p:cNvSpPr>
            <a:spLocks noChangeShapeType="1"/>
          </p:cNvSpPr>
          <p:nvPr/>
        </p:nvSpPr>
        <p:spPr bwMode="auto">
          <a:xfrm flipV="1">
            <a:off x="6158408" y="2535523"/>
            <a:ext cx="0" cy="457200"/>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23" name="Rectangle 34"/>
          <p:cNvSpPr>
            <a:spLocks noChangeArrowheads="1"/>
          </p:cNvSpPr>
          <p:nvPr/>
        </p:nvSpPr>
        <p:spPr bwMode="auto">
          <a:xfrm>
            <a:off x="1800720" y="1773523"/>
            <a:ext cx="1917700" cy="704850"/>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internacional</a:t>
            </a:r>
            <a:endParaRPr kumimoji="0" lang="en-GB"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24" name="Rectangle 36"/>
          <p:cNvSpPr>
            <a:spLocks noChangeArrowheads="1"/>
          </p:cNvSpPr>
          <p:nvPr/>
        </p:nvSpPr>
        <p:spPr bwMode="auto">
          <a:xfrm>
            <a:off x="1784846" y="5716874"/>
            <a:ext cx="1933575" cy="705321"/>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rPr>
              <a:t>Nível local / distrital</a:t>
            </a:r>
          </a:p>
        </p:txBody>
      </p:sp>
      <p:sp>
        <p:nvSpPr>
          <p:cNvPr id="25" name="Rectangle 37"/>
          <p:cNvSpPr>
            <a:spLocks noChangeArrowheads="1"/>
          </p:cNvSpPr>
          <p:nvPr/>
        </p:nvSpPr>
        <p:spPr bwMode="auto">
          <a:xfrm>
            <a:off x="1737220" y="4497673"/>
            <a:ext cx="2209800" cy="705321"/>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intermediário</a:t>
            </a:r>
            <a:endPar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26" name="Rectangle 38"/>
          <p:cNvSpPr>
            <a:spLocks noChangeArrowheads="1"/>
          </p:cNvSpPr>
          <p:nvPr/>
        </p:nvSpPr>
        <p:spPr bwMode="auto">
          <a:xfrm>
            <a:off x="1737220" y="3261011"/>
            <a:ext cx="1981200" cy="398462"/>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central</a:t>
            </a:r>
          </a:p>
        </p:txBody>
      </p:sp>
      <p:sp>
        <p:nvSpPr>
          <p:cNvPr id="27" name="Line 39" descr="Image of double sided arrow pointing up and down. " title="Graphic"/>
          <p:cNvSpPr>
            <a:spLocks noChangeShapeType="1"/>
          </p:cNvSpPr>
          <p:nvPr/>
        </p:nvSpPr>
        <p:spPr bwMode="auto">
          <a:xfrm>
            <a:off x="1889621" y="4191287"/>
            <a:ext cx="8150225" cy="15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28" name="Line 40" descr="Image of double sided arrow pointing up and down. " title="Graphic"/>
          <p:cNvSpPr>
            <a:spLocks noChangeShapeType="1"/>
          </p:cNvSpPr>
          <p:nvPr/>
        </p:nvSpPr>
        <p:spPr bwMode="auto">
          <a:xfrm>
            <a:off x="1889621" y="5607337"/>
            <a:ext cx="8150225" cy="15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29" name="Line 16" descr="Image of double sided arrow pointing up and down. " title="Graphic"/>
          <p:cNvSpPr>
            <a:spLocks noChangeShapeType="1"/>
          </p:cNvSpPr>
          <p:nvPr/>
        </p:nvSpPr>
        <p:spPr bwMode="auto">
          <a:xfrm flipV="1">
            <a:off x="4980483" y="5107274"/>
            <a:ext cx="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30" name="Line 15" descr="Image of double sided arrow pointing up and down. " title="Graphic"/>
          <p:cNvSpPr>
            <a:spLocks noChangeShapeType="1"/>
          </p:cNvSpPr>
          <p:nvPr/>
        </p:nvSpPr>
        <p:spPr bwMode="auto">
          <a:xfrm flipV="1">
            <a:off x="4159746" y="5107274"/>
            <a:ext cx="544513"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31" name="Line 17" descr="Image of double sided arrow pointing up and down. " title="Graphic"/>
          <p:cNvSpPr>
            <a:spLocks noChangeShapeType="1"/>
          </p:cNvSpPr>
          <p:nvPr/>
        </p:nvSpPr>
        <p:spPr bwMode="auto">
          <a:xfrm flipH="1" flipV="1">
            <a:off x="5285283" y="5107274"/>
            <a:ext cx="47625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32" name="Oval 3" descr="Oval shape with WHO text inside." title="Graphic"/>
          <p:cNvSpPr>
            <a:spLocks noChangeArrowheads="1"/>
          </p:cNvSpPr>
          <p:nvPr/>
        </p:nvSpPr>
        <p:spPr bwMode="auto">
          <a:xfrm flipV="1">
            <a:off x="5471020" y="1849724"/>
            <a:ext cx="1371600" cy="639763"/>
          </a:xfrm>
          <a:prstGeom prst="ellipse">
            <a:avLst/>
          </a:prstGeom>
          <a:solidFill>
            <a:schemeClr val="accent6">
              <a:lumMod val="60000"/>
              <a:lumOff val="40000"/>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33" name="Rectangle 28" descr="WHO" title="Text"/>
          <p:cNvSpPr>
            <a:spLocks noChangeArrowheads="1"/>
          </p:cNvSpPr>
          <p:nvPr/>
        </p:nvSpPr>
        <p:spPr bwMode="auto">
          <a:xfrm>
            <a:off x="5721845" y="1925923"/>
            <a:ext cx="935038" cy="458788"/>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400" b="1"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rPr>
              <a:t>OMS</a:t>
            </a:r>
          </a:p>
        </p:txBody>
      </p:sp>
      <p:cxnSp>
        <p:nvCxnSpPr>
          <p:cNvPr id="34" name="Straight Arrow Connector 33" descr="Arrow extends down to International Level to Local/District Level. " title="Graphic"/>
          <p:cNvCxnSpPr>
            <a:cxnSpLocks/>
          </p:cNvCxnSpPr>
          <p:nvPr/>
        </p:nvCxnSpPr>
        <p:spPr>
          <a:xfrm>
            <a:off x="7121458" y="2247622"/>
            <a:ext cx="2852736" cy="0"/>
          </a:xfrm>
          <a:prstGeom prst="straightConnector1">
            <a:avLst/>
          </a:prstGeom>
          <a:ln w="38100">
            <a:solidFill>
              <a:srgbClr val="0065A5"/>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Connector 34" descr="Arrow extends  to International Level to Local/District Level." title="Graphic"/>
          <p:cNvCxnSpPr/>
          <p:nvPr/>
        </p:nvCxnSpPr>
        <p:spPr>
          <a:xfrm>
            <a:off x="9966820" y="2240248"/>
            <a:ext cx="0" cy="3613150"/>
          </a:xfrm>
          <a:prstGeom prst="line">
            <a:avLst/>
          </a:prstGeom>
          <a:ln w="38100">
            <a:solidFill>
              <a:srgbClr val="0065A5"/>
            </a:solidFill>
          </a:ln>
        </p:spPr>
        <p:style>
          <a:lnRef idx="1">
            <a:schemeClr val="accent1"/>
          </a:lnRef>
          <a:fillRef idx="0">
            <a:schemeClr val="accent1"/>
          </a:fillRef>
          <a:effectRef idx="0">
            <a:schemeClr val="accent1"/>
          </a:effectRef>
          <a:fontRef idx="minor">
            <a:schemeClr val="tx1"/>
          </a:fontRef>
        </p:style>
      </p:cxnSp>
      <p:cxnSp>
        <p:nvCxnSpPr>
          <p:cNvPr id="36" name="Straight Arrow Connector 35" descr="Arrow extends  to Central Level." title="Graphic"/>
          <p:cNvCxnSpPr/>
          <p:nvPr/>
        </p:nvCxnSpPr>
        <p:spPr>
          <a:xfrm>
            <a:off x="7223620" y="3721590"/>
            <a:ext cx="2743200" cy="0"/>
          </a:xfrm>
          <a:prstGeom prst="straightConnector1">
            <a:avLst/>
          </a:prstGeom>
          <a:ln w="38100">
            <a:solidFill>
              <a:srgbClr val="0065A5"/>
            </a:solidFill>
            <a:headEnd type="triangle" w="lg" len="lg"/>
            <a:tailEnd type="none"/>
          </a:ln>
        </p:spPr>
        <p:style>
          <a:lnRef idx="1">
            <a:schemeClr val="accent1"/>
          </a:lnRef>
          <a:fillRef idx="0">
            <a:schemeClr val="accent1"/>
          </a:fillRef>
          <a:effectRef idx="0">
            <a:schemeClr val="accent1"/>
          </a:effectRef>
          <a:fontRef idx="minor">
            <a:schemeClr val="tx1"/>
          </a:fontRef>
        </p:style>
      </p:cxnSp>
      <p:cxnSp>
        <p:nvCxnSpPr>
          <p:cNvPr id="37" name="Straight Arrow Connector 36" descr="Arrow pointing toward oval at Intermediate Level." title="Graphic"/>
          <p:cNvCxnSpPr>
            <a:cxnSpLocks/>
          </p:cNvCxnSpPr>
          <p:nvPr/>
        </p:nvCxnSpPr>
        <p:spPr>
          <a:xfrm>
            <a:off x="8168184" y="4671681"/>
            <a:ext cx="1798636" cy="0"/>
          </a:xfrm>
          <a:prstGeom prst="straightConnector1">
            <a:avLst/>
          </a:prstGeom>
          <a:ln w="38100">
            <a:solidFill>
              <a:srgbClr val="0065A5"/>
            </a:solidFill>
            <a:headEnd type="triangle" w="lg" len="lg"/>
            <a:tailEnd type="none"/>
          </a:ln>
        </p:spPr>
        <p:style>
          <a:lnRef idx="1">
            <a:schemeClr val="accent1"/>
          </a:lnRef>
          <a:fillRef idx="0">
            <a:schemeClr val="accent1"/>
          </a:fillRef>
          <a:effectRef idx="0">
            <a:schemeClr val="accent1"/>
          </a:effectRef>
          <a:fontRef idx="minor">
            <a:schemeClr val="tx1"/>
          </a:fontRef>
        </p:style>
      </p:cxnSp>
      <p:cxnSp>
        <p:nvCxnSpPr>
          <p:cNvPr id="38" name="Straight Arrow Connector 37" descr="Arrow extends  to Local/District Level." title="Graphic"/>
          <p:cNvCxnSpPr/>
          <p:nvPr/>
        </p:nvCxnSpPr>
        <p:spPr>
          <a:xfrm>
            <a:off x="8792532" y="5844563"/>
            <a:ext cx="1189037" cy="0"/>
          </a:xfrm>
          <a:prstGeom prst="straightConnector1">
            <a:avLst/>
          </a:prstGeom>
          <a:ln w="38100">
            <a:solidFill>
              <a:srgbClr val="0065A5"/>
            </a:solidFill>
            <a:headEnd type="triangle" w="lg" len="lg"/>
            <a:tailEnd type="none"/>
          </a:ln>
        </p:spPr>
        <p:style>
          <a:lnRef idx="1">
            <a:schemeClr val="accent1"/>
          </a:lnRef>
          <a:fillRef idx="0">
            <a:schemeClr val="accent1"/>
          </a:fillRef>
          <a:effectRef idx="0">
            <a:schemeClr val="accent1"/>
          </a:effectRef>
          <a:fontRef idx="minor">
            <a:schemeClr val="tx1"/>
          </a:fontRef>
        </p:style>
      </p:cxnSp>
      <p:cxnSp>
        <p:nvCxnSpPr>
          <p:cNvPr id="41" name="Straight Connector 40" descr="Arrow extends  to Central Level." title="Graphic"/>
          <p:cNvCxnSpPr>
            <a:cxnSpLocks/>
          </p:cNvCxnSpPr>
          <p:nvPr/>
        </p:nvCxnSpPr>
        <p:spPr>
          <a:xfrm>
            <a:off x="9826948" y="3442528"/>
            <a:ext cx="0" cy="2670048"/>
          </a:xfrm>
          <a:prstGeom prst="line">
            <a:avLst/>
          </a:prstGeom>
          <a:ln w="38100">
            <a:solidFill>
              <a:srgbClr val="F7941D"/>
            </a:solidFill>
          </a:ln>
        </p:spPr>
        <p:style>
          <a:lnRef idx="1">
            <a:schemeClr val="accent1"/>
          </a:lnRef>
          <a:fillRef idx="0">
            <a:schemeClr val="accent1"/>
          </a:fillRef>
          <a:effectRef idx="0">
            <a:schemeClr val="accent1"/>
          </a:effectRef>
          <a:fontRef idx="minor">
            <a:schemeClr val="tx1"/>
          </a:fontRef>
        </p:style>
      </p:cxnSp>
      <p:cxnSp>
        <p:nvCxnSpPr>
          <p:cNvPr id="42" name="Straight Arrow Connector 41" title="Graphi"/>
          <p:cNvCxnSpPr/>
          <p:nvPr/>
        </p:nvCxnSpPr>
        <p:spPr>
          <a:xfrm>
            <a:off x="8168184" y="4957458"/>
            <a:ext cx="1646237" cy="0"/>
          </a:xfrm>
          <a:prstGeom prst="straightConnector1">
            <a:avLst/>
          </a:prstGeom>
          <a:ln w="38100">
            <a:solidFill>
              <a:srgbClr val="F7941D"/>
            </a:solidFill>
            <a:headEnd type="triangle" w="lg" len="lg"/>
            <a:tailEnd type="none"/>
          </a:ln>
        </p:spPr>
        <p:style>
          <a:lnRef idx="1">
            <a:schemeClr val="accent1"/>
          </a:lnRef>
          <a:fillRef idx="0">
            <a:schemeClr val="accent1"/>
          </a:fillRef>
          <a:effectRef idx="0">
            <a:schemeClr val="accent1"/>
          </a:effectRef>
          <a:fontRef idx="minor">
            <a:schemeClr val="tx1"/>
          </a:fontRef>
        </p:style>
      </p:cxnSp>
      <p:sp>
        <p:nvSpPr>
          <p:cNvPr id="43" name="Rectangle 38"/>
          <p:cNvSpPr>
            <a:spLocks noChangeArrowheads="1"/>
          </p:cNvSpPr>
          <p:nvPr/>
        </p:nvSpPr>
        <p:spPr bwMode="auto">
          <a:xfrm>
            <a:off x="6834817" y="2767989"/>
            <a:ext cx="3384549" cy="705321"/>
          </a:xfrm>
          <a:prstGeom prst="rect">
            <a:avLst/>
          </a:prstGeom>
          <a:noFill/>
          <a:ln w="12700">
            <a:no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lIns="90488" tIns="44450" rIns="90488" bIns="44450">
            <a:spAutoFit/>
          </a:bodyPr>
          <a:lstStyle/>
          <a:p>
            <a:pPr marL="57150" marR="0" lvl="0" indent="0" algn="l" defTabSz="762000" rtl="0" eaLnBrk="0" fontAlgn="auto" latinLnBrk="0" hangingPunct="0">
              <a:lnSpc>
                <a:spcPct val="100000"/>
              </a:lnSpc>
              <a:spcBef>
                <a:spcPts val="0"/>
              </a:spcBef>
              <a:spcAft>
                <a:spcPts val="0"/>
              </a:spcAft>
              <a:buClrTx/>
              <a:buSzTx/>
              <a:buFontTx/>
              <a:buNone/>
              <a:tabLst/>
              <a:defRPr/>
            </a:pP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Epidemiologia</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nacional</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p>
          <a:p>
            <a:pPr marL="57150" marR="0" lvl="0" indent="0" algn="l" defTabSz="762000" rtl="0" eaLnBrk="0" fontAlgn="auto" latinLnBrk="0" hangingPunct="0">
              <a:lnSpc>
                <a:spcPct val="100000"/>
              </a:lnSpc>
              <a:spcBef>
                <a:spcPts val="0"/>
              </a:spcBef>
              <a:spcAft>
                <a:spcPts val="0"/>
              </a:spcAft>
              <a:buClrTx/>
              <a:buSzTx/>
              <a:buFontTx/>
              <a:buNone/>
              <a:tabLst/>
              <a:defRPr/>
            </a:pP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boletim</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meios</a:t>
            </a:r>
            <a:r>
              <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0"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eletrônicos</a:t>
            </a:r>
            <a:endParaRPr kumimoji="0" lang="en-GB" altLang="ja-JP" sz="2000" b="0"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cxnSp>
        <p:nvCxnSpPr>
          <p:cNvPr id="44" name="Straight Arrow Connector 43" descr="Arrow extends from Central Level to Local/District Level." title="Graphic"/>
          <p:cNvCxnSpPr>
            <a:cxnSpLocks/>
          </p:cNvCxnSpPr>
          <p:nvPr/>
        </p:nvCxnSpPr>
        <p:spPr>
          <a:xfrm>
            <a:off x="8788266" y="6096830"/>
            <a:ext cx="1049869" cy="0"/>
          </a:xfrm>
          <a:prstGeom prst="straightConnector1">
            <a:avLst/>
          </a:prstGeom>
          <a:ln w="38100">
            <a:solidFill>
              <a:srgbClr val="F7941D"/>
            </a:solidFill>
            <a:headEnd type="triangle" w="lg" len="lg"/>
            <a:tailEnd type="none"/>
          </a:ln>
        </p:spPr>
        <p:style>
          <a:lnRef idx="1">
            <a:schemeClr val="accent1"/>
          </a:lnRef>
          <a:fillRef idx="0">
            <a:schemeClr val="accent1"/>
          </a:fillRef>
          <a:effectRef idx="0">
            <a:schemeClr val="accent1"/>
          </a:effectRef>
          <a:fontRef idx="minor">
            <a:schemeClr val="tx1"/>
          </a:fontRef>
        </p:style>
      </p:cxnSp>
      <p:sp>
        <p:nvSpPr>
          <p:cNvPr id="45" name="Line 15" descr="Image of double sided arrow pointing up and down. " title="Graphic"/>
          <p:cNvSpPr>
            <a:spLocks noChangeShapeType="1"/>
          </p:cNvSpPr>
          <p:nvPr/>
        </p:nvSpPr>
        <p:spPr bwMode="auto">
          <a:xfrm flipV="1">
            <a:off x="6614020" y="5126324"/>
            <a:ext cx="546100" cy="639763"/>
          </a:xfrm>
          <a:prstGeom prst="line">
            <a:avLst/>
          </a:prstGeom>
          <a:noFill/>
          <a:ln w="50800">
            <a:solidFill>
              <a:schemeClr val="tx1"/>
            </a:solidFill>
            <a:round/>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cxnSp>
        <p:nvCxnSpPr>
          <p:cNvPr id="6" name="Straight Connector 5">
            <a:extLst>
              <a:ext uri="{FF2B5EF4-FFF2-40B4-BE49-F238E27FC236}">
                <a16:creationId xmlns:a16="http://schemas.microsoft.com/office/drawing/2014/main" id="{EF1A710B-2348-2529-A414-FDADF1551459}"/>
              </a:ext>
            </a:extLst>
          </p:cNvPr>
          <p:cNvCxnSpPr>
            <a:cxnSpLocks/>
          </p:cNvCxnSpPr>
          <p:nvPr/>
        </p:nvCxnSpPr>
        <p:spPr>
          <a:xfrm flipH="1">
            <a:off x="7223620" y="3452868"/>
            <a:ext cx="2614515" cy="0"/>
          </a:xfrm>
          <a:prstGeom prst="line">
            <a:avLst/>
          </a:prstGeom>
          <a:ln w="38100">
            <a:solidFill>
              <a:srgbClr val="F7941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801801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7B40E7-85EC-9FB7-2BC9-21DCB05719CB}"/>
              </a:ext>
            </a:extLst>
          </p:cNvPr>
          <p:cNvSpPr txBox="1">
            <a:spLocks/>
          </p:cNvSpPr>
          <p:nvPr/>
        </p:nvSpPr>
        <p:spPr>
          <a:xfrm>
            <a:off x="838200" y="0"/>
            <a:ext cx="11159532" cy="12573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Diagrama</a:t>
            </a:r>
            <a:r>
              <a:rPr lang="en-US" dirty="0"/>
              <a:t> do </a:t>
            </a:r>
            <a:r>
              <a:rPr lang="en-US" dirty="0" err="1"/>
              <a:t>seu</a:t>
            </a:r>
            <a:r>
              <a:rPr lang="en-US" dirty="0"/>
              <a:t> </a:t>
            </a:r>
            <a:r>
              <a:rPr lang="en-US" dirty="0" err="1"/>
              <a:t>sistema</a:t>
            </a:r>
            <a:r>
              <a:rPr lang="en-US" dirty="0"/>
              <a:t> </a:t>
            </a:r>
            <a:br>
              <a:rPr lang="en-US" dirty="0"/>
            </a:br>
            <a:r>
              <a:rPr lang="pt-BR" dirty="0"/>
              <a:t>de vigilância </a:t>
            </a:r>
            <a:r>
              <a:rPr lang="en-US" sz="4000" dirty="0"/>
              <a:t>(1/2)</a:t>
            </a:r>
            <a:br>
              <a:rPr lang="fr-FR" sz="4000" b="1" dirty="0"/>
            </a:br>
            <a:endParaRPr lang="en-US" dirty="0"/>
          </a:p>
        </p:txBody>
      </p:sp>
    </p:spTree>
    <p:extLst>
      <p:ext uri="{BB962C8B-B14F-4D97-AF65-F5344CB8AC3E}">
        <p14:creationId xmlns:p14="http://schemas.microsoft.com/office/powerpoint/2010/main" val="35208505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AC7C9D-58BC-E683-591E-550E2D8E0A2F}"/>
              </a:ext>
            </a:extLst>
          </p:cNvPr>
          <p:cNvSpPr>
            <a:spLocks noGrp="1"/>
          </p:cNvSpPr>
          <p:nvPr>
            <p:ph sz="half" idx="2"/>
          </p:nvPr>
        </p:nvSpPr>
        <p:spPr/>
        <p:txBody>
          <a:bodyPr/>
          <a:lstStyle/>
          <a:p>
            <a:r>
              <a:rPr lang="pt-BR" dirty="0"/>
              <a:t>Que semelhanças e diferenças encontra ao comparar os sistemas de vigilância entre setores?</a:t>
            </a:r>
          </a:p>
          <a:p>
            <a:r>
              <a:rPr lang="pt-BR" dirty="0"/>
              <a:t>Como as partes interessadas em cada nível do sistema de vigilância são semelhantes ou diferentes entre setores?</a:t>
            </a:r>
          </a:p>
          <a:p>
            <a:r>
              <a:rPr lang="pt-BR" dirty="0"/>
              <a:t>Tem ideias sobre como os seus sistemas de vigilância podem ser melhorados?</a:t>
            </a:r>
          </a:p>
          <a:p>
            <a:r>
              <a:rPr lang="pt-BR" dirty="0"/>
              <a:t>Quais seriam as vantagens e os desafios da criação de um sistema de vigilância </a:t>
            </a:r>
            <a:r>
              <a:rPr lang="pt-BR" b="0" i="0" dirty="0">
                <a:effectLst/>
              </a:rPr>
              <a:t>Uma Só Saúde </a:t>
            </a:r>
            <a:r>
              <a:rPr lang="pt-BR" dirty="0"/>
              <a:t>no seu país?</a:t>
            </a:r>
          </a:p>
        </p:txBody>
      </p:sp>
      <p:sp>
        <p:nvSpPr>
          <p:cNvPr id="3" name="Title 1">
            <a:extLst>
              <a:ext uri="{FF2B5EF4-FFF2-40B4-BE49-F238E27FC236}">
                <a16:creationId xmlns:a16="http://schemas.microsoft.com/office/drawing/2014/main" id="{444C9D7B-8BE8-CECD-1BBF-7A5C52D00E0D}"/>
              </a:ext>
            </a:extLst>
          </p:cNvPr>
          <p:cNvSpPr txBox="1">
            <a:spLocks/>
          </p:cNvSpPr>
          <p:nvPr/>
        </p:nvSpPr>
        <p:spPr>
          <a:xfrm>
            <a:off x="838200" y="0"/>
            <a:ext cx="11159532" cy="12573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err="1"/>
              <a:t>Diagrama</a:t>
            </a:r>
            <a:r>
              <a:rPr lang="en-US" dirty="0"/>
              <a:t> do </a:t>
            </a:r>
            <a:r>
              <a:rPr lang="en-US" dirty="0" err="1"/>
              <a:t>seu</a:t>
            </a:r>
            <a:r>
              <a:rPr lang="en-US" dirty="0"/>
              <a:t> </a:t>
            </a:r>
            <a:r>
              <a:rPr lang="en-US" dirty="0" err="1"/>
              <a:t>sistema</a:t>
            </a:r>
            <a:r>
              <a:rPr lang="en-US" dirty="0"/>
              <a:t> </a:t>
            </a:r>
            <a:br>
              <a:rPr lang="en-US" dirty="0"/>
            </a:br>
            <a:r>
              <a:rPr lang="pt-BR" dirty="0"/>
              <a:t>de vigilância </a:t>
            </a:r>
            <a:r>
              <a:rPr lang="en-US" sz="4000" dirty="0"/>
              <a:t>(2/2)</a:t>
            </a:r>
            <a:br>
              <a:rPr lang="fr-FR" sz="4000" b="1" dirty="0"/>
            </a:br>
            <a:endParaRPr lang="en-US" dirty="0"/>
          </a:p>
        </p:txBody>
      </p:sp>
    </p:spTree>
    <p:extLst>
      <p:ext uri="{BB962C8B-B14F-4D97-AF65-F5344CB8AC3E}">
        <p14:creationId xmlns:p14="http://schemas.microsoft.com/office/powerpoint/2010/main" val="29230849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8AFDD8E-2741-B3B5-7B3D-5EFF62122BBB}"/>
              </a:ext>
            </a:extLst>
          </p:cNvPr>
          <p:cNvSpPr>
            <a:spLocks noGrp="1"/>
          </p:cNvSpPr>
          <p:nvPr>
            <p:ph type="title"/>
          </p:nvPr>
        </p:nvSpPr>
        <p:spPr/>
        <p:txBody>
          <a:bodyPr/>
          <a:lstStyle/>
          <a:p>
            <a:r>
              <a:rPr lang="pt-BR" dirty="0"/>
              <a:t>Fluxo de informação entre sectores </a:t>
            </a:r>
          </a:p>
        </p:txBody>
      </p:sp>
      <p:sp>
        <p:nvSpPr>
          <p:cNvPr id="38" name="Text Placeholder 36">
            <a:extLst>
              <a:ext uri="{FF2B5EF4-FFF2-40B4-BE49-F238E27FC236}">
                <a16:creationId xmlns:a16="http://schemas.microsoft.com/office/drawing/2014/main" id="{C1E6A92B-207D-3B00-FFC0-EEF3F40E6214}"/>
              </a:ext>
            </a:extLst>
          </p:cNvPr>
          <p:cNvSpPr txBox="1">
            <a:spLocks/>
          </p:cNvSpPr>
          <p:nvPr/>
        </p:nvSpPr>
        <p:spPr>
          <a:xfrm>
            <a:off x="9336189" y="2947679"/>
            <a:ext cx="1771137" cy="781869"/>
          </a:xfrm>
          <a:prstGeom prst="rect">
            <a:avLst/>
          </a:prstGeom>
        </p:spPr>
        <p:txBody>
          <a:bodyPr lIns="91440" tIns="45720" rIns="91440" bIns="45720" anchor="b" anchorCtr="0"/>
          <a:lstStyle>
            <a:lvl1pPr marL="0" indent="0" algn="l" defTabSz="914400" rtl="0" eaLnBrk="1" latinLnBrk="0" hangingPunct="1">
              <a:spcBef>
                <a:spcPts val="0"/>
              </a:spcBef>
              <a:buFont typeface="Arial" panose="020B0604020202020204" pitchFamily="34" charset="0"/>
              <a:buNone/>
              <a:defRPr sz="1800" kern="1200" spc="0" baseline="0">
                <a:solidFill>
                  <a:schemeClr val="accent5"/>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accent5"/>
                </a:solidFill>
                <a:latin typeface="Arial"/>
                <a:ea typeface="+mn-ea"/>
                <a:cs typeface="Arial"/>
              </a:defRPr>
            </a:lvl2pPr>
            <a:lvl3pPr marL="1143000" indent="-228600" algn="l" defTabSz="914400" rtl="0" eaLnBrk="1" latinLnBrk="0" hangingPunct="1">
              <a:spcBef>
                <a:spcPct val="20000"/>
              </a:spcBef>
              <a:buFont typeface="Arial" panose="020B0604020202020204" pitchFamily="34" charset="0"/>
              <a:buChar char="•"/>
              <a:defRPr sz="2800" kern="1200">
                <a:solidFill>
                  <a:schemeClr val="accent5"/>
                </a:solidFill>
                <a:latin typeface="Arial"/>
                <a:ea typeface="+mn-ea"/>
                <a:cs typeface="Arial"/>
              </a:defRPr>
            </a:lvl3pPr>
            <a:lvl4pPr marL="1600200" indent="-228600" algn="l" defTabSz="914400" rtl="0" eaLnBrk="1" latinLnBrk="0" hangingPunct="1">
              <a:spcBef>
                <a:spcPct val="20000"/>
              </a:spcBef>
              <a:buFont typeface="Arial" panose="020B0604020202020204" pitchFamily="34" charset="0"/>
              <a:buChar char="–"/>
              <a:defRPr sz="2800" kern="1200">
                <a:solidFill>
                  <a:schemeClr val="accent5"/>
                </a:solidFill>
                <a:latin typeface="Arial"/>
                <a:ea typeface="+mn-ea"/>
                <a:cs typeface="Arial"/>
              </a:defRPr>
            </a:lvl4pPr>
            <a:lvl5pPr marL="2057400" indent="-228600" algn="l" defTabSz="914400" rtl="0" eaLnBrk="1" latinLnBrk="0" hangingPunct="1">
              <a:spcBef>
                <a:spcPct val="20000"/>
              </a:spcBef>
              <a:buFont typeface="Arial" panose="020B0604020202020204" pitchFamily="34" charset="0"/>
              <a:buChar char="»"/>
              <a:defRPr sz="2800" kern="1200">
                <a:solidFill>
                  <a:schemeClr val="accent5"/>
                </a:solidFill>
                <a:latin typeface="Arial"/>
                <a:ea typeface="+mn-ea"/>
                <a:cs typeface="Arial"/>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000" i="0" u="none" strike="noStrike" kern="1200" cap="none" spc="0" normalizeH="0" baseline="0" noProof="0" dirty="0">
                <a:ln>
                  <a:noFill/>
                </a:ln>
                <a:solidFill>
                  <a:schemeClr val="tx1"/>
                </a:solidFill>
                <a:effectLst/>
                <a:uLnTx/>
                <a:uFillTx/>
                <a:latin typeface="Arial"/>
                <a:ea typeface="+mn-ea"/>
                <a:cs typeface="Arial"/>
              </a:rPr>
              <a:t>Direção veterinária</a:t>
            </a:r>
            <a:endParaRPr kumimoji="0" lang="en-US" sz="2000" i="0" u="none" strike="noStrike" kern="1200" cap="none" spc="0" normalizeH="0" baseline="0" noProof="0" dirty="0">
              <a:ln>
                <a:noFill/>
              </a:ln>
              <a:solidFill>
                <a:schemeClr val="tx1"/>
              </a:solidFill>
              <a:effectLst/>
              <a:uLnTx/>
              <a:uFillTx/>
              <a:ea typeface="+mn-ea"/>
            </a:endParaRPr>
          </a:p>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US" sz="2000" i="0" u="none" strike="noStrike" kern="1200" cap="none" spc="0" normalizeH="0" baseline="0" noProof="0" dirty="0">
                <a:ln>
                  <a:noFill/>
                </a:ln>
                <a:solidFill>
                  <a:schemeClr val="tx1"/>
                </a:solidFill>
                <a:effectLst/>
                <a:uLnTx/>
                <a:uFillTx/>
                <a:latin typeface="Arial"/>
                <a:ea typeface="+mn-ea"/>
                <a:cs typeface="Arial"/>
              </a:rPr>
              <a:t>ou serviços</a:t>
            </a:r>
            <a:endParaRPr kumimoji="0" lang="en-US" sz="2000" i="0" u="none" strike="noStrike" kern="1200" cap="none" spc="0" normalizeH="0" baseline="0" noProof="0" dirty="0">
              <a:ln>
                <a:noFill/>
              </a:ln>
              <a:solidFill>
                <a:schemeClr val="tx1"/>
              </a:solidFill>
              <a:effectLst/>
              <a:uLnTx/>
              <a:uFillTx/>
              <a:ea typeface="+mn-ea"/>
            </a:endParaRPr>
          </a:p>
        </p:txBody>
      </p:sp>
      <p:sp>
        <p:nvSpPr>
          <p:cNvPr id="7" name="Line 29" descr="Image of dotted lines stretching the length of slide." title="Graphic"/>
          <p:cNvSpPr>
            <a:spLocks noChangeShapeType="1"/>
          </p:cNvSpPr>
          <p:nvPr/>
        </p:nvSpPr>
        <p:spPr bwMode="auto">
          <a:xfrm>
            <a:off x="1375198" y="2501327"/>
            <a:ext cx="8150225" cy="1588"/>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8" name="Oval 3" descr="Oval shape with MOH text inside." title="Graphic"/>
          <p:cNvSpPr>
            <a:spLocks noChangeArrowheads="1"/>
          </p:cNvSpPr>
          <p:nvPr/>
        </p:nvSpPr>
        <p:spPr bwMode="auto">
          <a:xfrm>
            <a:off x="3766147" y="2805175"/>
            <a:ext cx="1720850" cy="901700"/>
          </a:xfrm>
          <a:prstGeom prst="ellipse">
            <a:avLst/>
          </a:prstGeom>
          <a:solidFill>
            <a:schemeClr val="accent6">
              <a:alpha val="50195"/>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ja-JP" sz="18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Ministério</a:t>
            </a:r>
            <a:r>
              <a:rPr kumimoji="0" lang="en-GB" altLang="ja-JP" sz="18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p>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ja-JP" sz="18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da </a:t>
            </a:r>
            <a:r>
              <a:rPr kumimoji="0" lang="en-GB" altLang="ja-JP" sz="18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Saúde</a:t>
            </a:r>
            <a:endParaRPr kumimoji="0" lang="en-US" altLang="en-US" sz="1800" b="0" i="0" u="none" strike="noStrike" kern="1200" cap="none" spc="0" normalizeH="0" baseline="0" noProof="0" dirty="0">
              <a:ln>
                <a:noFill/>
              </a:ln>
              <a:effectLst/>
              <a:uLnTx/>
              <a:uFillTx/>
              <a:latin typeface="Arial" panose="020B0604020202020204" pitchFamily="34" charset="0"/>
              <a:cs typeface="Arial" panose="020B0604020202020204" pitchFamily="34" charset="0"/>
            </a:endParaRPr>
          </a:p>
        </p:txBody>
      </p:sp>
      <p:sp>
        <p:nvSpPr>
          <p:cNvPr id="9" name="Oval 4" descr="Oval shaped graphic. No text inside. " title="Graphic"/>
          <p:cNvSpPr>
            <a:spLocks noChangeArrowheads="1"/>
          </p:cNvSpPr>
          <p:nvPr/>
        </p:nvSpPr>
        <p:spPr bwMode="auto">
          <a:xfrm>
            <a:off x="4191597" y="4469633"/>
            <a:ext cx="869950" cy="473075"/>
          </a:xfrm>
          <a:prstGeom prst="ellipse">
            <a:avLst/>
          </a:prstGeom>
          <a:solidFill>
            <a:schemeClr val="accent6">
              <a:alpha val="50195"/>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1" name="Oval 6" descr="Oval shaped graphic. No text inside." title="Graphic"/>
          <p:cNvSpPr>
            <a:spLocks noChangeArrowheads="1"/>
          </p:cNvSpPr>
          <p:nvPr/>
        </p:nvSpPr>
        <p:spPr bwMode="auto">
          <a:xfrm>
            <a:off x="5169780" y="5727728"/>
            <a:ext cx="576263" cy="366713"/>
          </a:xfrm>
          <a:prstGeom prst="ellipse">
            <a:avLst/>
          </a:prstGeom>
          <a:solidFill>
            <a:schemeClr val="accent6">
              <a:alpha val="50195"/>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5" name="Oval 10" descr="Oval shaped graphic. No text inside." title="Graphic"/>
          <p:cNvSpPr>
            <a:spLocks noChangeArrowheads="1"/>
          </p:cNvSpPr>
          <p:nvPr/>
        </p:nvSpPr>
        <p:spPr bwMode="auto">
          <a:xfrm>
            <a:off x="3512476" y="5727728"/>
            <a:ext cx="576263" cy="366713"/>
          </a:xfrm>
          <a:prstGeom prst="ellipse">
            <a:avLst/>
          </a:prstGeom>
          <a:solidFill>
            <a:schemeClr val="accent6">
              <a:alpha val="50195"/>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16" name="Oval 11" descr="Oval shaped graphic. No text inside." title="Graphic"/>
          <p:cNvSpPr>
            <a:spLocks noChangeArrowheads="1"/>
          </p:cNvSpPr>
          <p:nvPr/>
        </p:nvSpPr>
        <p:spPr bwMode="auto">
          <a:xfrm>
            <a:off x="4338442" y="5727728"/>
            <a:ext cx="576263" cy="366713"/>
          </a:xfrm>
          <a:prstGeom prst="ellipse">
            <a:avLst/>
          </a:prstGeom>
          <a:solidFill>
            <a:schemeClr val="accent6">
              <a:alpha val="50195"/>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23" name="Rectangle 34"/>
          <p:cNvSpPr>
            <a:spLocks noChangeArrowheads="1"/>
          </p:cNvSpPr>
          <p:nvPr/>
        </p:nvSpPr>
        <p:spPr bwMode="auto">
          <a:xfrm>
            <a:off x="1286297" y="1510727"/>
            <a:ext cx="1917700" cy="704850"/>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internacional</a:t>
            </a:r>
            <a:endParaRPr kumimoji="0" lang="en-GB"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24" name="Rectangle 36"/>
          <p:cNvSpPr>
            <a:spLocks noChangeArrowheads="1"/>
          </p:cNvSpPr>
          <p:nvPr/>
        </p:nvSpPr>
        <p:spPr bwMode="auto">
          <a:xfrm>
            <a:off x="1364799" y="5600885"/>
            <a:ext cx="1933575" cy="70532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local/</a:t>
            </a: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distrital</a:t>
            </a:r>
            <a:endPar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25" name="Rectangle 37"/>
          <p:cNvSpPr>
            <a:spLocks noChangeArrowheads="1"/>
          </p:cNvSpPr>
          <p:nvPr/>
        </p:nvSpPr>
        <p:spPr bwMode="auto">
          <a:xfrm>
            <a:off x="1222797" y="4234877"/>
            <a:ext cx="2209800" cy="705321"/>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a:t>
            </a: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intermediário</a:t>
            </a:r>
            <a:endPar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26" name="Rectangle 38"/>
          <p:cNvSpPr>
            <a:spLocks noChangeArrowheads="1"/>
          </p:cNvSpPr>
          <p:nvPr/>
        </p:nvSpPr>
        <p:spPr bwMode="auto">
          <a:xfrm>
            <a:off x="1222797" y="2998215"/>
            <a:ext cx="1981200" cy="398462"/>
          </a:xfrm>
          <a:prstGeom prst="rect">
            <a:avLst/>
          </a:prstGeom>
          <a:noFill/>
          <a:ln>
            <a:noFill/>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90488" tIns="44450" rIns="90488" bIns="44450">
            <a:spAutoFit/>
          </a:bodyPr>
          <a:lstStyle/>
          <a:p>
            <a:pPr marL="57150" marR="0" lvl="0" indent="0" algn="ctr" defTabSz="762000" rtl="0" eaLnBrk="0" fontAlgn="auto" latinLnBrk="0" hangingPunct="0">
              <a:lnSpc>
                <a:spcPct val="100000"/>
              </a:lnSpc>
              <a:spcBef>
                <a:spcPts val="0"/>
              </a:spcBef>
              <a:spcAft>
                <a:spcPts val="0"/>
              </a:spcAft>
              <a:buClrTx/>
              <a:buSzTx/>
              <a:buFontTx/>
              <a:buNone/>
              <a:tabLst/>
              <a:defRPr/>
            </a:pPr>
            <a:r>
              <a:rPr kumimoji="0" lang="en-GB" altLang="ja-JP" sz="2000" b="1" i="0" u="none" strike="noStrike" kern="1200" cap="none" spc="0" normalizeH="0" baseline="0" noProof="0" dirty="0" err="1">
                <a:ln>
                  <a:noFill/>
                </a:ln>
                <a:effectLst/>
                <a:uLnTx/>
                <a:uFillTx/>
                <a:latin typeface="Arial" panose="020B0604020202020204" pitchFamily="34" charset="0"/>
                <a:ea typeface="ＭＳ Ｐゴシック" charset="0"/>
                <a:cs typeface="Arial" panose="020B0604020202020204" pitchFamily="34" charset="0"/>
              </a:rPr>
              <a:t>Nível</a:t>
            </a:r>
            <a:r>
              <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rPr>
              <a:t> central</a:t>
            </a:r>
          </a:p>
        </p:txBody>
      </p:sp>
      <p:sp>
        <p:nvSpPr>
          <p:cNvPr id="27" name="Line 39" descr="Image of double sided arrow pointing up and down. " title="Graphic"/>
          <p:cNvSpPr>
            <a:spLocks noChangeShapeType="1"/>
          </p:cNvSpPr>
          <p:nvPr/>
        </p:nvSpPr>
        <p:spPr bwMode="auto">
          <a:xfrm>
            <a:off x="1375198" y="3928491"/>
            <a:ext cx="8150225" cy="15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28" name="Line 40" descr="Image of double sided arrow pointing up and down. " title="Graphic"/>
          <p:cNvSpPr>
            <a:spLocks noChangeShapeType="1"/>
          </p:cNvSpPr>
          <p:nvPr/>
        </p:nvSpPr>
        <p:spPr bwMode="auto">
          <a:xfrm>
            <a:off x="1375198" y="5344541"/>
            <a:ext cx="8150225" cy="1587"/>
          </a:xfrm>
          <a:prstGeom prst="line">
            <a:avLst/>
          </a:prstGeom>
          <a:noFill/>
          <a:ln w="25400">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32" name="Oval 3" descr="Oval shape with WHO text inside." title="Graphic"/>
          <p:cNvSpPr>
            <a:spLocks noChangeArrowheads="1"/>
          </p:cNvSpPr>
          <p:nvPr/>
        </p:nvSpPr>
        <p:spPr bwMode="auto">
          <a:xfrm>
            <a:off x="3940772" y="1598676"/>
            <a:ext cx="1371600" cy="639763"/>
          </a:xfrm>
          <a:prstGeom prst="ellipse">
            <a:avLst/>
          </a:prstGeom>
          <a:solidFill>
            <a:schemeClr val="accent6">
              <a:alpha val="50195"/>
            </a:schemeClr>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ja-JP" sz="3000" b="1"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rPr>
              <a:t>OMS</a:t>
            </a:r>
            <a:endParaRPr kumimoji="0" lang="en-US" altLang="en-US" sz="3000"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2" name="Oval 3" descr="Oval shape with MOH text inside." title="Graphic">
            <a:extLst>
              <a:ext uri="{FF2B5EF4-FFF2-40B4-BE49-F238E27FC236}">
                <a16:creationId xmlns:a16="http://schemas.microsoft.com/office/drawing/2014/main" id="{BC054564-0015-53E2-E604-22CCA29DDF88}"/>
              </a:ext>
            </a:extLst>
          </p:cNvPr>
          <p:cNvSpPr>
            <a:spLocks noChangeArrowheads="1"/>
          </p:cNvSpPr>
          <p:nvPr/>
        </p:nvSpPr>
        <p:spPr bwMode="auto">
          <a:xfrm>
            <a:off x="7174493" y="2815759"/>
            <a:ext cx="1720850" cy="901700"/>
          </a:xfrm>
          <a:prstGeom prst="ellipse">
            <a:avLst/>
          </a:prstGeom>
          <a:solidFill>
            <a:srgbClr val="FBCC93"/>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ctr" defTabSz="457200" rtl="0" eaLnBrk="1" fontAlgn="auto" latinLnBrk="0" hangingPunct="1">
              <a:lnSpc>
                <a:spcPct val="100000"/>
              </a:lnSpc>
              <a:spcBef>
                <a:spcPct val="0"/>
              </a:spcBef>
              <a:spcAft>
                <a:spcPts val="0"/>
              </a:spcAft>
              <a:buClrTx/>
              <a:buSzTx/>
              <a:buFont typeface="Wingdings" pitchFamily="2" charset="2"/>
              <a:buNone/>
              <a:tabLst/>
              <a:defRPr/>
            </a:pPr>
            <a:r>
              <a:rPr lang="en-GB" altLang="ja-JP" sz="2000" b="1" dirty="0" err="1">
                <a:latin typeface="Arial"/>
                <a:ea typeface="ＭＳ Ｐゴシック"/>
                <a:cs typeface="Arial"/>
              </a:rPr>
              <a:t>Ministério</a:t>
            </a:r>
            <a:r>
              <a:rPr lang="en-GB" altLang="ja-JP" sz="2000" b="1" dirty="0">
                <a:latin typeface="Arial"/>
                <a:ea typeface="ＭＳ Ｐゴシック"/>
                <a:cs typeface="Arial"/>
              </a:rPr>
              <a:t> </a:t>
            </a:r>
          </a:p>
          <a:p>
            <a:pPr marL="0" marR="0" lvl="0" indent="0" algn="ctr" defTabSz="457200" rtl="0" eaLnBrk="1" fontAlgn="auto" latinLnBrk="0" hangingPunct="1">
              <a:lnSpc>
                <a:spcPct val="100000"/>
              </a:lnSpc>
              <a:spcBef>
                <a:spcPct val="0"/>
              </a:spcBef>
              <a:spcAft>
                <a:spcPts val="0"/>
              </a:spcAft>
              <a:buClrTx/>
              <a:buSzTx/>
              <a:buFont typeface="Wingdings" pitchFamily="2" charset="2"/>
              <a:buNone/>
              <a:tabLst/>
              <a:defRPr/>
            </a:pPr>
            <a:r>
              <a:rPr lang="en-GB" altLang="ja-JP" sz="2000" b="1" dirty="0">
                <a:latin typeface="Arial"/>
                <a:ea typeface="ＭＳ Ｐゴシック"/>
                <a:cs typeface="Arial"/>
              </a:rPr>
              <a:t>do </a:t>
            </a:r>
            <a:r>
              <a:rPr lang="en-GB" altLang="ja-JP" sz="2000" b="1" dirty="0" err="1">
                <a:latin typeface="Arial"/>
                <a:ea typeface="ＭＳ Ｐゴシック"/>
                <a:cs typeface="Arial"/>
              </a:rPr>
              <a:t>Ambiente</a:t>
            </a:r>
            <a:endParaRPr kumimoji="0" lang="en-GB" altLang="ja-JP" sz="2000" b="1" i="0" u="none" strike="noStrike" kern="1200" cap="none" spc="0" normalizeH="0" baseline="0" noProof="0" dirty="0">
              <a:ln>
                <a:noFill/>
              </a:ln>
              <a:effectLst/>
              <a:uLnTx/>
              <a:uFillTx/>
              <a:latin typeface="Arial" panose="020B0604020202020204" pitchFamily="34" charset="0"/>
              <a:ea typeface="ＭＳ Ｐゴシック" charset="0"/>
              <a:cs typeface="Arial" panose="020B0604020202020204" pitchFamily="34" charset="0"/>
            </a:endParaRPr>
          </a:p>
        </p:txBody>
      </p:sp>
      <p:sp>
        <p:nvSpPr>
          <p:cNvPr id="3" name="Oval 7" descr="Oval shaped graphic. No text inside." title="Graphic">
            <a:extLst>
              <a:ext uri="{FF2B5EF4-FFF2-40B4-BE49-F238E27FC236}">
                <a16:creationId xmlns:a16="http://schemas.microsoft.com/office/drawing/2014/main" id="{EA7EC3E4-9E3F-F1B9-864F-3041DD2885A0}"/>
              </a:ext>
            </a:extLst>
          </p:cNvPr>
          <p:cNvSpPr>
            <a:spLocks noChangeArrowheads="1"/>
          </p:cNvSpPr>
          <p:nvPr/>
        </p:nvSpPr>
        <p:spPr bwMode="auto">
          <a:xfrm>
            <a:off x="6951187" y="5727728"/>
            <a:ext cx="576263" cy="366713"/>
          </a:xfrm>
          <a:prstGeom prst="ellipse">
            <a:avLst/>
          </a:prstGeom>
          <a:solidFill>
            <a:srgbClr val="FBCC93"/>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49" name="Oval 8" descr="Oval shaped graphic. No text inside." title="Graphic">
            <a:extLst>
              <a:ext uri="{FF2B5EF4-FFF2-40B4-BE49-F238E27FC236}">
                <a16:creationId xmlns:a16="http://schemas.microsoft.com/office/drawing/2014/main" id="{98B5E4AC-081F-0E2A-C89D-08F98352FA99}"/>
              </a:ext>
            </a:extLst>
          </p:cNvPr>
          <p:cNvSpPr>
            <a:spLocks noChangeArrowheads="1"/>
          </p:cNvSpPr>
          <p:nvPr/>
        </p:nvSpPr>
        <p:spPr bwMode="auto">
          <a:xfrm>
            <a:off x="7746787" y="5727728"/>
            <a:ext cx="576262" cy="366713"/>
          </a:xfrm>
          <a:prstGeom prst="ellipse">
            <a:avLst/>
          </a:prstGeom>
          <a:solidFill>
            <a:srgbClr val="FBCC93"/>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51" name="Oval 10" descr="Oval shaped graphic. No text inside." title="Graphic">
            <a:extLst>
              <a:ext uri="{FF2B5EF4-FFF2-40B4-BE49-F238E27FC236}">
                <a16:creationId xmlns:a16="http://schemas.microsoft.com/office/drawing/2014/main" id="{D17B776C-E830-433F-B35B-B63FCB8400F8}"/>
              </a:ext>
            </a:extLst>
          </p:cNvPr>
          <p:cNvSpPr>
            <a:spLocks noChangeArrowheads="1"/>
          </p:cNvSpPr>
          <p:nvPr/>
        </p:nvSpPr>
        <p:spPr bwMode="auto">
          <a:xfrm>
            <a:off x="8548200" y="5727728"/>
            <a:ext cx="576263" cy="366713"/>
          </a:xfrm>
          <a:prstGeom prst="ellipse">
            <a:avLst/>
          </a:prstGeom>
          <a:solidFill>
            <a:srgbClr val="FBCC93"/>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sp>
        <p:nvSpPr>
          <p:cNvPr id="65" name="Rectangle 28" descr="WHO" title="Text">
            <a:extLst>
              <a:ext uri="{FF2B5EF4-FFF2-40B4-BE49-F238E27FC236}">
                <a16:creationId xmlns:a16="http://schemas.microsoft.com/office/drawing/2014/main" id="{BA61F94D-741B-6BBA-978D-502442566107}"/>
              </a:ext>
            </a:extLst>
          </p:cNvPr>
          <p:cNvSpPr>
            <a:spLocks noChangeArrowheads="1"/>
          </p:cNvSpPr>
          <p:nvPr/>
        </p:nvSpPr>
        <p:spPr bwMode="auto">
          <a:xfrm>
            <a:off x="7910634" y="1713209"/>
            <a:ext cx="182807" cy="459100"/>
          </a:xfrm>
          <a:prstGeom prst="rect">
            <a:avLst/>
          </a:prstGeom>
          <a:noFill/>
          <a:ln w="12700">
            <a:solidFill>
              <a:schemeClr val="tx1"/>
            </a:solidFill>
            <a:miter lim="800000"/>
            <a:headEnd/>
            <a:tailEnd/>
          </a:ln>
          <a:effectLst/>
          <a:extLst>
            <a:ext uri="{909E8E84-426E-40DD-AFC4-6F175D3DCCD1}">
              <a14:hiddenFill xmlns:a14="http://schemas.microsoft.com/office/drawing/2010/main">
                <a:gradFill rotWithShape="0">
                  <a:gsLst>
                    <a:gs pos="0">
                      <a:srgbClr val="FAFD00"/>
                    </a:gs>
                    <a:gs pos="100000">
                      <a:srgbClr val="FEFFCC"/>
                    </a:gs>
                  </a:gsLst>
                  <a:lin ang="5400000" scaled="1"/>
                </a:gra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lIns="90488" tIns="44450" rIns="90488" bIns="44450" anchor="t">
            <a:spAutoFit/>
          </a:bodyPr>
          <a:lstStyle/>
          <a:p>
            <a:pPr marL="0" marR="0" lvl="0" indent="0" algn="ctr" defTabSz="762000" rtl="0" eaLnBrk="0" fontAlgn="auto" latinLnBrk="0" hangingPunct="0">
              <a:lnSpc>
                <a:spcPct val="100000"/>
              </a:lnSpc>
              <a:spcBef>
                <a:spcPts val="0"/>
              </a:spcBef>
              <a:spcAft>
                <a:spcPts val="0"/>
              </a:spcAft>
              <a:buClrTx/>
              <a:buSzTx/>
              <a:buFontTx/>
              <a:buNone/>
              <a:tabLst/>
              <a:defRPr/>
            </a:pPr>
            <a:endParaRPr kumimoji="0" lang="en-GB" altLang="ja-JP" sz="2400" b="1" i="0" u="none" strike="noStrike" kern="1200" cap="none" spc="0" normalizeH="0" baseline="0" noProof="0">
              <a:ln>
                <a:noFill/>
              </a:ln>
              <a:effectLst/>
              <a:uLnTx/>
              <a:uFillTx/>
              <a:latin typeface="Arial" panose="020B0604020202020204" pitchFamily="34" charset="0"/>
              <a:ea typeface="ＭＳ Ｐゴシック" charset="0"/>
              <a:cs typeface="Arial" panose="020B0604020202020204" pitchFamily="34" charset="0"/>
            </a:endParaRPr>
          </a:p>
        </p:txBody>
      </p:sp>
      <p:sp>
        <p:nvSpPr>
          <p:cNvPr id="12" name="Arrow: Left-Right 11">
            <a:extLst>
              <a:ext uri="{FF2B5EF4-FFF2-40B4-BE49-F238E27FC236}">
                <a16:creationId xmlns:a16="http://schemas.microsoft.com/office/drawing/2014/main" id="{760A12B8-7716-41C8-9C3D-18233FEC6748}"/>
              </a:ext>
            </a:extLst>
          </p:cNvPr>
          <p:cNvSpPr/>
          <p:nvPr/>
        </p:nvSpPr>
        <p:spPr>
          <a:xfrm>
            <a:off x="5887299" y="3058976"/>
            <a:ext cx="975220" cy="441126"/>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Arial"/>
              <a:ea typeface="+mn-ea"/>
              <a:cs typeface="+mn-cs"/>
            </a:endParaRPr>
          </a:p>
        </p:txBody>
      </p:sp>
      <p:sp>
        <p:nvSpPr>
          <p:cNvPr id="43" name="Arrow: Left-Right 42">
            <a:extLst>
              <a:ext uri="{FF2B5EF4-FFF2-40B4-BE49-F238E27FC236}">
                <a16:creationId xmlns:a16="http://schemas.microsoft.com/office/drawing/2014/main" id="{F3E60CCB-381B-46A2-816D-D7566CD37BF9}"/>
              </a:ext>
            </a:extLst>
          </p:cNvPr>
          <p:cNvSpPr/>
          <p:nvPr/>
        </p:nvSpPr>
        <p:spPr>
          <a:xfrm>
            <a:off x="5887299" y="5592324"/>
            <a:ext cx="975220" cy="441126"/>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Arial"/>
              <a:ea typeface="+mn-ea"/>
              <a:cs typeface="+mn-cs"/>
            </a:endParaRPr>
          </a:p>
        </p:txBody>
      </p:sp>
      <p:sp>
        <p:nvSpPr>
          <p:cNvPr id="44" name="Arrow: Left-Right 43">
            <a:extLst>
              <a:ext uri="{FF2B5EF4-FFF2-40B4-BE49-F238E27FC236}">
                <a16:creationId xmlns:a16="http://schemas.microsoft.com/office/drawing/2014/main" id="{70FBA1EF-3D01-4974-95CF-E34A2B3412C7}"/>
              </a:ext>
            </a:extLst>
          </p:cNvPr>
          <p:cNvSpPr/>
          <p:nvPr/>
        </p:nvSpPr>
        <p:spPr>
          <a:xfrm>
            <a:off x="5887299" y="1706957"/>
            <a:ext cx="975220" cy="441126"/>
          </a:xfrm>
          <a:prstGeom prst="leftRightArrow">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chemeClr val="tx1"/>
              </a:solidFill>
              <a:effectLst/>
              <a:uLnTx/>
              <a:uFillTx/>
              <a:latin typeface="Arial"/>
              <a:ea typeface="+mn-ea"/>
              <a:cs typeface="+mn-cs"/>
            </a:endParaRPr>
          </a:p>
        </p:txBody>
      </p:sp>
      <p:sp>
        <p:nvSpPr>
          <p:cNvPr id="13" name="Oval 4" descr="Oval shaped graphic. No text inside. " title="Graphic">
            <a:extLst>
              <a:ext uri="{FF2B5EF4-FFF2-40B4-BE49-F238E27FC236}">
                <a16:creationId xmlns:a16="http://schemas.microsoft.com/office/drawing/2014/main" id="{59F37003-62BD-A944-6464-8B3F4C75DE56}"/>
              </a:ext>
            </a:extLst>
          </p:cNvPr>
          <p:cNvSpPr>
            <a:spLocks noChangeArrowheads="1"/>
          </p:cNvSpPr>
          <p:nvPr/>
        </p:nvSpPr>
        <p:spPr bwMode="auto">
          <a:xfrm>
            <a:off x="7599943" y="4467119"/>
            <a:ext cx="869950" cy="473075"/>
          </a:xfrm>
          <a:prstGeom prst="ellipse">
            <a:avLst/>
          </a:prstGeom>
          <a:solidFill>
            <a:srgbClr val="FBCC93"/>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US" altLang="en-US" sz="1800" b="0" i="0" u="none" strike="noStrike" kern="1200" cap="none" spc="0" normalizeH="0" baseline="0" noProof="0">
              <a:ln>
                <a:noFill/>
              </a:ln>
              <a:effectLst/>
              <a:uLnTx/>
              <a:uFillTx/>
              <a:latin typeface="Arial" panose="020B0604020202020204" pitchFamily="34" charset="0"/>
              <a:ea typeface="ＭＳ Ｐゴシック" pitchFamily="34" charset="-128"/>
              <a:cs typeface="Arial" panose="020B0604020202020204" pitchFamily="34" charset="0"/>
            </a:endParaRPr>
          </a:p>
        </p:txBody>
      </p:sp>
      <p:cxnSp>
        <p:nvCxnSpPr>
          <p:cNvPr id="29" name="Straight Arrow Connector 28">
            <a:extLst>
              <a:ext uri="{FF2B5EF4-FFF2-40B4-BE49-F238E27FC236}">
                <a16:creationId xmlns:a16="http://schemas.microsoft.com/office/drawing/2014/main" id="{DB735306-E40C-7E9B-A61E-6CCD246CAEA1}"/>
              </a:ext>
            </a:extLst>
          </p:cNvPr>
          <p:cNvCxnSpPr>
            <a:cxnSpLocks/>
            <a:stCxn id="32" idx="4"/>
            <a:endCxn id="8" idx="0"/>
          </p:cNvCxnSpPr>
          <p:nvPr/>
        </p:nvCxnSpPr>
        <p:spPr>
          <a:xfrm>
            <a:off x="4626572" y="2238439"/>
            <a:ext cx="0" cy="566737"/>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3698DD02-156D-77D6-9269-B69BFF2889A4}"/>
              </a:ext>
            </a:extLst>
          </p:cNvPr>
          <p:cNvCxnSpPr>
            <a:cxnSpLocks/>
            <a:stCxn id="13" idx="5"/>
            <a:endCxn id="51" idx="0"/>
          </p:cNvCxnSpPr>
          <p:nvPr/>
        </p:nvCxnSpPr>
        <p:spPr>
          <a:xfrm>
            <a:off x="8342493" y="4870913"/>
            <a:ext cx="493839" cy="856814"/>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602FC9F3-B08C-534A-4F72-8EE70DC64A8A}"/>
              </a:ext>
            </a:extLst>
          </p:cNvPr>
          <p:cNvCxnSpPr>
            <a:cxnSpLocks/>
            <a:stCxn id="9" idx="5"/>
            <a:endCxn id="11" idx="0"/>
          </p:cNvCxnSpPr>
          <p:nvPr/>
        </p:nvCxnSpPr>
        <p:spPr>
          <a:xfrm>
            <a:off x="4934147" y="4873427"/>
            <a:ext cx="523765" cy="85430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687CA667-390F-BFFC-8BB2-AD2D79F3D74B}"/>
              </a:ext>
            </a:extLst>
          </p:cNvPr>
          <p:cNvCxnSpPr>
            <a:cxnSpLocks/>
            <a:stCxn id="9" idx="4"/>
            <a:endCxn id="16" idx="0"/>
          </p:cNvCxnSpPr>
          <p:nvPr/>
        </p:nvCxnSpPr>
        <p:spPr>
          <a:xfrm>
            <a:off x="4626573" y="4942707"/>
            <a:ext cx="1" cy="78502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a:extLst>
              <a:ext uri="{FF2B5EF4-FFF2-40B4-BE49-F238E27FC236}">
                <a16:creationId xmlns:a16="http://schemas.microsoft.com/office/drawing/2014/main" id="{CA9A1CD8-DA0D-25DF-98E9-5C1264AEF7C2}"/>
              </a:ext>
            </a:extLst>
          </p:cNvPr>
          <p:cNvCxnSpPr>
            <a:cxnSpLocks/>
            <a:stCxn id="13" idx="4"/>
            <a:endCxn id="49" idx="0"/>
          </p:cNvCxnSpPr>
          <p:nvPr/>
        </p:nvCxnSpPr>
        <p:spPr>
          <a:xfrm>
            <a:off x="8034918" y="4940193"/>
            <a:ext cx="0" cy="787534"/>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a:extLst>
              <a:ext uri="{FF2B5EF4-FFF2-40B4-BE49-F238E27FC236}">
                <a16:creationId xmlns:a16="http://schemas.microsoft.com/office/drawing/2014/main" id="{3C0E90C7-F927-7389-7612-865B8515C44D}"/>
              </a:ext>
            </a:extLst>
          </p:cNvPr>
          <p:cNvCxnSpPr>
            <a:cxnSpLocks/>
            <a:stCxn id="13" idx="3"/>
            <a:endCxn id="3" idx="0"/>
          </p:cNvCxnSpPr>
          <p:nvPr/>
        </p:nvCxnSpPr>
        <p:spPr>
          <a:xfrm flipH="1">
            <a:off x="7239318" y="4870913"/>
            <a:ext cx="488026" cy="856814"/>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DC624328-DB13-1345-B9E5-0C5B37230C71}"/>
              </a:ext>
            </a:extLst>
          </p:cNvPr>
          <p:cNvCxnSpPr>
            <a:cxnSpLocks/>
            <a:stCxn id="15" idx="0"/>
            <a:endCxn id="9" idx="3"/>
          </p:cNvCxnSpPr>
          <p:nvPr/>
        </p:nvCxnSpPr>
        <p:spPr>
          <a:xfrm flipV="1">
            <a:off x="3800608" y="4873427"/>
            <a:ext cx="518391" cy="854300"/>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13B60F01-6A84-93F1-6D0F-884C4BE134D5}"/>
              </a:ext>
            </a:extLst>
          </p:cNvPr>
          <p:cNvCxnSpPr>
            <a:cxnSpLocks/>
            <a:stCxn id="8" idx="4"/>
            <a:endCxn id="9" idx="0"/>
          </p:cNvCxnSpPr>
          <p:nvPr/>
        </p:nvCxnSpPr>
        <p:spPr>
          <a:xfrm>
            <a:off x="4626572" y="3706876"/>
            <a:ext cx="0" cy="762757"/>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1" name="Straight Arrow Connector 40">
            <a:extLst>
              <a:ext uri="{FF2B5EF4-FFF2-40B4-BE49-F238E27FC236}">
                <a16:creationId xmlns:a16="http://schemas.microsoft.com/office/drawing/2014/main" id="{5F0143B6-2532-54BB-9692-78D2388C35FC}"/>
              </a:ext>
            </a:extLst>
          </p:cNvPr>
          <p:cNvCxnSpPr>
            <a:cxnSpLocks/>
            <a:stCxn id="2" idx="4"/>
            <a:endCxn id="13" idx="0"/>
          </p:cNvCxnSpPr>
          <p:nvPr/>
        </p:nvCxnSpPr>
        <p:spPr>
          <a:xfrm>
            <a:off x="8034918" y="3717460"/>
            <a:ext cx="0" cy="749659"/>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B03B19D4-15A8-D743-5598-731438049F23}"/>
              </a:ext>
            </a:extLst>
          </p:cNvPr>
          <p:cNvCxnSpPr>
            <a:cxnSpLocks/>
            <a:endCxn id="2" idx="0"/>
          </p:cNvCxnSpPr>
          <p:nvPr/>
        </p:nvCxnSpPr>
        <p:spPr>
          <a:xfrm>
            <a:off x="8032518" y="2254119"/>
            <a:ext cx="2400" cy="561641"/>
          </a:xfrm>
          <a:prstGeom prst="straightConnector1">
            <a:avLst/>
          </a:prstGeom>
          <a:ln w="571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3" name="Oval 3" descr="Oval shape with WHO text inside." title="Graphic">
            <a:extLst>
              <a:ext uri="{FF2B5EF4-FFF2-40B4-BE49-F238E27FC236}">
                <a16:creationId xmlns:a16="http://schemas.microsoft.com/office/drawing/2014/main" id="{F6EB8C95-F33C-CCA4-553E-73F11E6C8772}"/>
              </a:ext>
            </a:extLst>
          </p:cNvPr>
          <p:cNvSpPr>
            <a:spLocks noChangeArrowheads="1"/>
          </p:cNvSpPr>
          <p:nvPr/>
        </p:nvSpPr>
        <p:spPr bwMode="auto">
          <a:xfrm>
            <a:off x="7349118" y="1614356"/>
            <a:ext cx="1371600" cy="639763"/>
          </a:xfrm>
          <a:prstGeom prst="ellipse">
            <a:avLst/>
          </a:prstGeom>
          <a:solidFill>
            <a:srgbClr val="FBCC93"/>
          </a:solidFill>
          <a:ln w="12700">
            <a:solidFill>
              <a:schemeClr val="tx1"/>
            </a:solidFill>
            <a:round/>
            <a:headEnd/>
            <a:tailEnd/>
          </a:ln>
        </p:spPr>
        <p:txBody>
          <a:bodyPr wrap="none" anchor="ctr"/>
          <a:lstStyle>
            <a:lvl1pPr eaLnBrk="0" hangingPunct="0">
              <a:spcBef>
                <a:spcPct val="20000"/>
              </a:spcBef>
              <a:buClr>
                <a:srgbClr val="C00000"/>
              </a:buClr>
              <a:buFont typeface="Wingdings" pitchFamily="2" charset="2"/>
              <a:buChar char="§"/>
              <a:defRPr sz="2800">
                <a:solidFill>
                  <a:schemeClr val="tx1"/>
                </a:solidFill>
                <a:latin typeface="Arial" charset="0"/>
                <a:ea typeface="ＭＳ Ｐゴシック" pitchFamily="34" charset="-128"/>
              </a:defRPr>
            </a:lvl1pPr>
            <a:lvl2pPr marL="742950" indent="-285750" eaLnBrk="0" hangingPunct="0">
              <a:spcBef>
                <a:spcPct val="20000"/>
              </a:spcBef>
              <a:buClr>
                <a:srgbClr val="C00000"/>
              </a:buClr>
              <a:buFont typeface="Arial" charset="0"/>
              <a:buChar char="–"/>
              <a:defRPr sz="2800">
                <a:solidFill>
                  <a:schemeClr val="tx1"/>
                </a:solidFill>
                <a:latin typeface="Arial" charset="0"/>
                <a:ea typeface="ＭＳ Ｐゴシック" pitchFamily="34" charset="-128"/>
              </a:defRPr>
            </a:lvl2pPr>
            <a:lvl3pPr marL="1143000" indent="-228600" eaLnBrk="0" hangingPunct="0">
              <a:spcBef>
                <a:spcPct val="20000"/>
              </a:spcBef>
              <a:buClr>
                <a:srgbClr val="C00000"/>
              </a:buClr>
              <a:buChar char="•"/>
              <a:defRPr sz="2400">
                <a:solidFill>
                  <a:schemeClr val="tx1"/>
                </a:solidFill>
                <a:latin typeface="Arial" charset="0"/>
                <a:ea typeface="ＭＳ Ｐゴシック" pitchFamily="34" charset="-128"/>
              </a:defRPr>
            </a:lvl3pPr>
            <a:lvl4pPr marL="1600200" indent="-228600" eaLnBrk="0" hangingPunct="0">
              <a:spcBef>
                <a:spcPct val="20000"/>
              </a:spcBef>
              <a:buClr>
                <a:schemeClr val="accent2"/>
              </a:buClr>
              <a:buFont typeface="Arial" charset="0"/>
              <a:buChar char="–"/>
              <a:defRPr sz="2000">
                <a:solidFill>
                  <a:schemeClr val="tx1"/>
                </a:solidFill>
                <a:latin typeface="Arial" charset="0"/>
                <a:ea typeface="ＭＳ Ｐゴシック" pitchFamily="34" charset="-128"/>
              </a:defRPr>
            </a:lvl4pPr>
            <a:lvl5pPr marL="2057400" indent="-228600" eaLnBrk="0" hangingPunct="0">
              <a:spcBef>
                <a:spcPct val="20000"/>
              </a:spcBef>
              <a:buChar char="»"/>
              <a:defRPr sz="2000">
                <a:solidFill>
                  <a:schemeClr val="tx1"/>
                </a:solidFill>
                <a:latin typeface="Arial" charset="0"/>
                <a:ea typeface="ＭＳ Ｐゴシック" pitchFamily="34" charset="-128"/>
              </a:defRPr>
            </a:lvl5pPr>
            <a:lvl6pPr marL="25146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6pPr>
            <a:lvl7pPr marL="29718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7pPr>
            <a:lvl8pPr marL="34290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8pPr>
            <a:lvl9pPr marL="3886200" indent="-228600" eaLnBrk="0" fontAlgn="base" hangingPunct="0">
              <a:spcBef>
                <a:spcPct val="20000"/>
              </a:spcBef>
              <a:spcAft>
                <a:spcPct val="0"/>
              </a:spcAft>
              <a:buChar char="»"/>
              <a:defRPr sz="2000">
                <a:solidFill>
                  <a:schemeClr val="tx1"/>
                </a:solidFill>
                <a:latin typeface="Arial" charset="0"/>
                <a:ea typeface="ＭＳ Ｐゴシック" pitchFamily="34" charset="-128"/>
              </a:defRPr>
            </a:lvl9p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GB" altLang="ja-JP" sz="3000" b="1" i="0" u="none" strike="noStrike" kern="1200" cap="none" spc="0" normalizeH="0" baseline="0" noProof="0">
                <a:ln>
                  <a:noFill/>
                </a:ln>
                <a:effectLst/>
                <a:uLnTx/>
                <a:uFillTx/>
                <a:latin typeface="Arial"/>
                <a:ea typeface="ＭＳ Ｐゴシック"/>
                <a:cs typeface="Arial"/>
              </a:rPr>
              <a:t>WOAH</a:t>
            </a:r>
            <a:endParaRPr kumimoji="0" lang="en-US" altLang="en-US" sz="3000" b="0" i="0" u="none" strike="noStrike" kern="1200" cap="none" spc="0" normalizeH="0" baseline="0" noProof="0">
              <a:ln>
                <a:noFill/>
              </a:ln>
              <a:effectLst/>
              <a:uLnTx/>
              <a:uFillTx/>
              <a:latin typeface="Arial" panose="020B0604020202020204" pitchFamily="34" charset="0"/>
              <a:cs typeface="Arial" panose="020B0604020202020204" pitchFamily="34" charset="0"/>
            </a:endParaRPr>
          </a:p>
        </p:txBody>
      </p:sp>
      <p:sp>
        <p:nvSpPr>
          <p:cNvPr id="19" name="Text Placeholder 36">
            <a:extLst>
              <a:ext uri="{FF2B5EF4-FFF2-40B4-BE49-F238E27FC236}">
                <a16:creationId xmlns:a16="http://schemas.microsoft.com/office/drawing/2014/main" id="{5D8DB7AA-4CAE-DBFD-3C0D-E3F9EBFE7FF3}"/>
              </a:ext>
            </a:extLst>
          </p:cNvPr>
          <p:cNvSpPr txBox="1">
            <a:spLocks/>
          </p:cNvSpPr>
          <p:nvPr/>
        </p:nvSpPr>
        <p:spPr>
          <a:xfrm>
            <a:off x="9308856" y="5555823"/>
            <a:ext cx="2089564" cy="652455"/>
          </a:xfrm>
          <a:prstGeom prst="rect">
            <a:avLst/>
          </a:prstGeom>
        </p:spPr>
        <p:txBody>
          <a:bodyPr lIns="91440" tIns="45720" rIns="91440" bIns="45720" anchor="b" anchorCtr="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000" dirty="0">
                <a:latin typeface="Arial"/>
                <a:cs typeface="Arial"/>
              </a:rPr>
              <a:t>Veterinários, laboratórios</a:t>
            </a:r>
            <a:endParaRPr lang="en-US" sz="2000" dirty="0"/>
          </a:p>
        </p:txBody>
      </p:sp>
    </p:spTree>
    <p:extLst>
      <p:ext uri="{BB962C8B-B14F-4D97-AF65-F5344CB8AC3E}">
        <p14:creationId xmlns:p14="http://schemas.microsoft.com/office/powerpoint/2010/main" val="7007356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78AC7C9D-58BC-E683-591E-550E2D8E0A2F}"/>
              </a:ext>
            </a:extLst>
          </p:cNvPr>
          <p:cNvSpPr>
            <a:spLocks noGrp="1"/>
          </p:cNvSpPr>
          <p:nvPr>
            <p:ph sz="half" idx="2"/>
          </p:nvPr>
        </p:nvSpPr>
        <p:spPr>
          <a:xfrm>
            <a:off x="667719" y="1432362"/>
            <a:ext cx="11280112" cy="5216411"/>
          </a:xfrm>
        </p:spPr>
        <p:txBody>
          <a:bodyPr/>
          <a:lstStyle/>
          <a:p>
            <a:r>
              <a:rPr lang="pt-BR" dirty="0"/>
              <a:t>Vigilância </a:t>
            </a:r>
          </a:p>
          <a:p>
            <a:pPr lvl="1"/>
            <a:r>
              <a:rPr lang="pt-BR" dirty="0"/>
              <a:t>É a coleta, análise, interpretação e divulgação contínua e sistemática de dados relacionados à saúde para utilização em ações de saúde pública destinadas a reduzir a morbidade e a mortalidade e a melhorar a saúde</a:t>
            </a:r>
          </a:p>
          <a:p>
            <a:pPr lvl="1"/>
            <a:r>
              <a:rPr lang="pt-BR" dirty="0"/>
              <a:t>Requer colaboração de vários níveis, desde o nível local ao internacional</a:t>
            </a:r>
          </a:p>
          <a:p>
            <a:pPr lvl="1"/>
            <a:r>
              <a:rPr lang="pt-BR" dirty="0"/>
              <a:t>Requer a colaboração entre os setores humano, animal e </a:t>
            </a:r>
            <a:br>
              <a:rPr lang="pt-BR" dirty="0"/>
            </a:br>
            <a:r>
              <a:rPr lang="pt-BR" dirty="0"/>
              <a:t>setores ambientais</a:t>
            </a:r>
          </a:p>
          <a:p>
            <a:pPr lvl="1"/>
            <a:r>
              <a:rPr lang="pt-BR" dirty="0"/>
              <a:t>É utilizada para avaliar o estado da saúde pública, definir prioridades de, avaliar programas e iniciar ações de saúde pública</a:t>
            </a:r>
          </a:p>
          <a:p>
            <a:r>
              <a:rPr lang="pt-BR" dirty="0"/>
              <a:t>O objetivo geral da vigilância em saúde pública é criar informação para a ação</a:t>
            </a:r>
          </a:p>
        </p:txBody>
      </p:sp>
      <p:sp>
        <p:nvSpPr>
          <p:cNvPr id="3" name="Title 2">
            <a:extLst>
              <a:ext uri="{FF2B5EF4-FFF2-40B4-BE49-F238E27FC236}">
                <a16:creationId xmlns:a16="http://schemas.microsoft.com/office/drawing/2014/main" id="{A3CD8AFA-63F7-FA72-B236-0B472972866D}"/>
              </a:ext>
            </a:extLst>
          </p:cNvPr>
          <p:cNvSpPr>
            <a:spLocks noGrp="1"/>
          </p:cNvSpPr>
          <p:nvPr>
            <p:ph type="title"/>
          </p:nvPr>
        </p:nvSpPr>
        <p:spPr/>
        <p:txBody>
          <a:bodyPr/>
          <a:lstStyle/>
          <a:p>
            <a:r>
              <a:rPr lang="en-US"/>
              <a:t>Resumo</a:t>
            </a:r>
          </a:p>
        </p:txBody>
      </p:sp>
    </p:spTree>
    <p:extLst>
      <p:ext uri="{BB962C8B-B14F-4D97-AF65-F5344CB8AC3E}">
        <p14:creationId xmlns:p14="http://schemas.microsoft.com/office/powerpoint/2010/main" val="418857199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60189886-8B03-CBF9-60DE-2C0265F4CF38}"/>
              </a:ext>
            </a:extLst>
          </p:cNvPr>
          <p:cNvSpPr>
            <a:spLocks noGrp="1"/>
          </p:cNvSpPr>
          <p:nvPr>
            <p:ph sz="half" idx="2"/>
          </p:nvPr>
        </p:nvSpPr>
        <p:spPr/>
        <p:txBody>
          <a:bodyPr lIns="91440" tIns="45720" rIns="91440" bIns="45720" anchor="t"/>
          <a:lstStyle/>
          <a:p>
            <a:pPr>
              <a:buClr>
                <a:srgbClr val="001402"/>
              </a:buClr>
            </a:pPr>
            <a:r>
              <a:rPr lang="pt-BR" dirty="0">
                <a:cs typeface="Arial" panose="020B0604020202020204" pitchFamily="34" charset="0"/>
              </a:rPr>
              <a:t>Enumerar as 6 etapas do ciclo de vigilância da saúde pública</a:t>
            </a:r>
          </a:p>
          <a:p>
            <a:pPr>
              <a:buClr>
                <a:srgbClr val="001402"/>
              </a:buClr>
            </a:pPr>
            <a:r>
              <a:rPr lang="pt-BR" dirty="0">
                <a:cs typeface="Arial" panose="020B0604020202020204" pitchFamily="34" charset="0"/>
              </a:rPr>
              <a:t>Explicar o objetivo e a utilização dos dados de vigilância</a:t>
            </a:r>
          </a:p>
          <a:p>
            <a:pPr>
              <a:buClr>
                <a:srgbClr val="001402"/>
              </a:buClr>
            </a:pPr>
            <a:r>
              <a:rPr lang="pt-BR" dirty="0"/>
              <a:t>Resumir as principais caraterísticas do Regulamento </a:t>
            </a:r>
            <a:br>
              <a:rPr lang="pt-BR" dirty="0"/>
            </a:br>
            <a:r>
              <a:rPr lang="pt-BR" dirty="0"/>
              <a:t>Sanitário Internacional</a:t>
            </a:r>
          </a:p>
          <a:p>
            <a:pPr>
              <a:buClr>
                <a:srgbClr val="001402"/>
              </a:buClr>
            </a:pPr>
            <a:r>
              <a:rPr lang="pt-BR" dirty="0">
                <a:cs typeface="Arial"/>
              </a:rPr>
              <a:t>Descrever o fluxo de dados de vigilância no seu setor </a:t>
            </a:r>
            <a:endParaRPr lang="pt-BR" dirty="0">
              <a:cs typeface="Arial" panose="020B0604020202020204" pitchFamily="34" charset="0"/>
            </a:endParaRPr>
          </a:p>
          <a:p>
            <a:pPr>
              <a:buClr>
                <a:srgbClr val="001402"/>
              </a:buClr>
            </a:pPr>
            <a:r>
              <a:rPr lang="pt-BR" dirty="0">
                <a:cs typeface="Arial" panose="020B0604020202020204" pitchFamily="34" charset="0"/>
              </a:rPr>
              <a:t>Compreender os sistemas de vigilância na perspectiva de Uma Só Saúde</a:t>
            </a:r>
          </a:p>
        </p:txBody>
      </p:sp>
      <p:sp>
        <p:nvSpPr>
          <p:cNvPr id="3" name="Title 2">
            <a:extLst>
              <a:ext uri="{FF2B5EF4-FFF2-40B4-BE49-F238E27FC236}">
                <a16:creationId xmlns:a16="http://schemas.microsoft.com/office/drawing/2014/main" id="{FE70FC3D-8CEA-77AE-C811-6AD3DCA98726}"/>
              </a:ext>
            </a:extLst>
          </p:cNvPr>
          <p:cNvSpPr>
            <a:spLocks noGrp="1"/>
          </p:cNvSpPr>
          <p:nvPr>
            <p:ph type="title"/>
          </p:nvPr>
        </p:nvSpPr>
        <p:spPr/>
        <p:txBody>
          <a:bodyPr/>
          <a:lstStyle/>
          <a:p>
            <a:r>
              <a:rPr lang="pt-BR" dirty="0"/>
              <a:t>Revisão dos objectivos</a:t>
            </a:r>
          </a:p>
        </p:txBody>
      </p:sp>
      <p:sp>
        <p:nvSpPr>
          <p:cNvPr id="2" name="Content Placeholder 3">
            <a:extLst>
              <a:ext uri="{FF2B5EF4-FFF2-40B4-BE49-F238E27FC236}">
                <a16:creationId xmlns:a16="http://schemas.microsoft.com/office/drawing/2014/main" id="{B03AC288-A2D5-00A2-7F73-C3C5F06688AF}"/>
              </a:ext>
            </a:extLst>
          </p:cNvPr>
          <p:cNvSpPr txBox="1">
            <a:spLocks/>
          </p:cNvSpPr>
          <p:nvPr/>
        </p:nvSpPr>
        <p:spPr>
          <a:xfrm>
            <a:off x="838200" y="1478857"/>
            <a:ext cx="10515600" cy="5236736"/>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1402"/>
              </a:buClr>
              <a:buNone/>
            </a:pPr>
            <a:endParaRPr lang="en-US" dirty="0">
              <a:cs typeface="Arial" panose="020B0604020202020204" pitchFamily="34" charset="0"/>
            </a:endParaRPr>
          </a:p>
          <a:p>
            <a:pPr marL="0" indent="0">
              <a:buClr>
                <a:srgbClr val="001402"/>
              </a:buClr>
              <a:buNone/>
            </a:pPr>
            <a:endParaRPr lang="en-US" dirty="0">
              <a:cs typeface="Arial" panose="020B0604020202020204" pitchFamily="34" charset="0"/>
            </a:endParaRPr>
          </a:p>
          <a:p>
            <a:endParaRPr lang="en-US" dirty="0"/>
          </a:p>
          <a:p>
            <a:pPr marL="0" indent="0">
              <a:buNone/>
            </a:pPr>
            <a:endParaRPr lang="en-US" dirty="0"/>
          </a:p>
        </p:txBody>
      </p:sp>
    </p:spTree>
    <p:extLst>
      <p:ext uri="{BB962C8B-B14F-4D97-AF65-F5344CB8AC3E}">
        <p14:creationId xmlns:p14="http://schemas.microsoft.com/office/powerpoint/2010/main" val="28408817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9721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a:extLst>
              <a:ext uri="{FF2B5EF4-FFF2-40B4-BE49-F238E27FC236}">
                <a16:creationId xmlns:a16="http://schemas.microsoft.com/office/drawing/2014/main" id="{60189886-8B03-CBF9-60DE-2C0265F4CF38}"/>
              </a:ext>
            </a:extLst>
          </p:cNvPr>
          <p:cNvSpPr>
            <a:spLocks noGrp="1"/>
          </p:cNvSpPr>
          <p:nvPr>
            <p:ph sz="half" idx="2"/>
          </p:nvPr>
        </p:nvSpPr>
        <p:spPr/>
        <p:txBody>
          <a:bodyPr lIns="91440" tIns="45720" rIns="91440" bIns="45720" anchor="t"/>
          <a:lstStyle/>
          <a:p>
            <a:pPr marL="0">
              <a:buNone/>
            </a:pPr>
            <a:r>
              <a:rPr lang="pt-BR" b="1" dirty="0">
                <a:cs typeface="Arial"/>
              </a:rPr>
              <a:t>Ao final desta lição, será capaz de:</a:t>
            </a:r>
          </a:p>
          <a:p>
            <a:pPr marL="457200" indent="-457200">
              <a:buClr>
                <a:srgbClr val="001402"/>
              </a:buClr>
              <a:buFont typeface="Arial" panose="020B0604020202020204" pitchFamily="34" charset="0"/>
              <a:buChar char="•"/>
            </a:pPr>
            <a:r>
              <a:rPr lang="pt-BR" b="0" dirty="0">
                <a:cs typeface="Arial" panose="020B0604020202020204" pitchFamily="34" charset="0"/>
              </a:rPr>
              <a:t>Enumerar as 6 etapas do ciclo de vigilância da saúde pública</a:t>
            </a:r>
          </a:p>
          <a:p>
            <a:pPr marL="457200" indent="-457200">
              <a:buClr>
                <a:srgbClr val="001402"/>
              </a:buClr>
              <a:buFont typeface="Arial" panose="020B0604020202020204" pitchFamily="34" charset="0"/>
              <a:buChar char="•"/>
            </a:pPr>
            <a:r>
              <a:rPr lang="pt-BR" b="0" dirty="0">
                <a:cs typeface="Arial" panose="020B0604020202020204" pitchFamily="34" charset="0"/>
              </a:rPr>
              <a:t>Explicar o objetivo e a utilização dos dados de vigilância</a:t>
            </a:r>
          </a:p>
          <a:p>
            <a:pPr marL="457200" indent="-457200">
              <a:buClr>
                <a:srgbClr val="001402"/>
              </a:buClr>
              <a:buFont typeface="Arial" panose="020B0604020202020204" pitchFamily="34" charset="0"/>
              <a:buChar char="•"/>
            </a:pPr>
            <a:r>
              <a:rPr lang="pt-BR" b="0" dirty="0"/>
              <a:t>Resumir as principais caraterísticas do Regulamento </a:t>
            </a:r>
            <a:br>
              <a:rPr lang="pt-BR" b="0" dirty="0"/>
            </a:br>
            <a:r>
              <a:rPr lang="pt-BR" b="0" dirty="0"/>
              <a:t>Sanitário Internacional</a:t>
            </a:r>
          </a:p>
          <a:p>
            <a:pPr marL="457200" indent="-457200">
              <a:buClr>
                <a:srgbClr val="001402"/>
              </a:buClr>
              <a:buFont typeface="Arial" panose="020B0604020202020204" pitchFamily="34" charset="0"/>
              <a:buChar char="•"/>
            </a:pPr>
            <a:r>
              <a:rPr lang="pt-BR" b="0" dirty="0">
                <a:cs typeface="Arial"/>
              </a:rPr>
              <a:t>Descrever o fluxo de dados de vigilância no seu setor </a:t>
            </a:r>
            <a:endParaRPr lang="pt-BR" b="0" dirty="0">
              <a:cs typeface="Arial" panose="020B0604020202020204" pitchFamily="34" charset="0"/>
            </a:endParaRPr>
          </a:p>
          <a:p>
            <a:pPr marL="457200" indent="-457200">
              <a:buClr>
                <a:srgbClr val="001402"/>
              </a:buClr>
              <a:buFont typeface="Arial" panose="020B0604020202020204" pitchFamily="34" charset="0"/>
              <a:buChar char="•"/>
            </a:pPr>
            <a:r>
              <a:rPr lang="pt-BR" b="0" dirty="0">
                <a:cs typeface="Arial" panose="020B0604020202020204" pitchFamily="34" charset="0"/>
              </a:rPr>
              <a:t>Compreender os sistemas de vigilância na perspectiva de Uma Só Saúde</a:t>
            </a:r>
          </a:p>
          <a:p>
            <a:pPr marL="0" indent="0">
              <a:buNone/>
            </a:pPr>
            <a:endParaRPr lang="en-US" dirty="0"/>
          </a:p>
        </p:txBody>
      </p:sp>
      <p:sp>
        <p:nvSpPr>
          <p:cNvPr id="2" name="Content Placeholder 3">
            <a:extLst>
              <a:ext uri="{FF2B5EF4-FFF2-40B4-BE49-F238E27FC236}">
                <a16:creationId xmlns:a16="http://schemas.microsoft.com/office/drawing/2014/main" id="{B03AC288-A2D5-00A2-7F73-C3C5F06688AF}"/>
              </a:ext>
            </a:extLst>
          </p:cNvPr>
          <p:cNvSpPr txBox="1">
            <a:spLocks/>
          </p:cNvSpPr>
          <p:nvPr/>
        </p:nvSpPr>
        <p:spPr>
          <a:xfrm>
            <a:off x="838200" y="1478857"/>
            <a:ext cx="10515600" cy="5236736"/>
          </a:xfrm>
          <a:prstGeom prst="rect">
            <a:avLst/>
          </a:prstGeom>
        </p:spPr>
        <p:txBody>
          <a:bodyPr/>
          <a:lstStyle>
            <a:lvl1pPr marL="228600" indent="-228600" algn="l" defTabSz="914400" rtl="0" eaLnBrk="1" latinLnBrk="0" hangingPunct="1">
              <a:lnSpc>
                <a:spcPct val="100000"/>
              </a:lnSpc>
              <a:spcBef>
                <a:spcPts val="500"/>
              </a:spcBef>
              <a:spcAft>
                <a:spcPts val="500"/>
              </a:spcAft>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spcAft>
                <a:spcPts val="500"/>
              </a:spcAft>
              <a:buClr>
                <a:srgbClr val="109648"/>
              </a:buClr>
              <a:buFont typeface="Wingdings" panose="05000000000000000000" pitchFamily="2" charset="2"/>
              <a:buChar char="§"/>
              <a:defRPr sz="24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100000"/>
              </a:lnSpc>
              <a:spcBef>
                <a:spcPts val="500"/>
              </a:spcBef>
              <a:spcAft>
                <a:spcPts val="500"/>
              </a:spcAft>
              <a:buClr>
                <a:srgbClr val="109648"/>
              </a:buClr>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Clr>
                <a:srgbClr val="001402"/>
              </a:buClr>
              <a:buNone/>
            </a:pPr>
            <a:endParaRPr lang="en-US">
              <a:cs typeface="Arial" panose="020B0604020202020204" pitchFamily="34" charset="0"/>
            </a:endParaRPr>
          </a:p>
          <a:p>
            <a:pPr marL="0" indent="0">
              <a:buClr>
                <a:srgbClr val="001402"/>
              </a:buClr>
              <a:buNone/>
            </a:pPr>
            <a:endParaRPr lang="en-US">
              <a:cs typeface="Arial" panose="020B0604020202020204" pitchFamily="34" charset="0"/>
            </a:endParaRPr>
          </a:p>
          <a:p>
            <a:endParaRPr lang="en-US"/>
          </a:p>
          <a:p>
            <a:pPr marL="0" indent="0">
              <a:buNone/>
            </a:pPr>
            <a:endParaRPr lang="en-US"/>
          </a:p>
        </p:txBody>
      </p:sp>
    </p:spTree>
    <p:extLst>
      <p:ext uri="{BB962C8B-B14F-4D97-AF65-F5344CB8AC3E}">
        <p14:creationId xmlns:p14="http://schemas.microsoft.com/office/powerpoint/2010/main" val="582202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521D646-17BD-8C51-FD16-472D4D3C5E85}"/>
              </a:ext>
            </a:extLst>
          </p:cNvPr>
          <p:cNvSpPr>
            <a:spLocks noGrp="1"/>
          </p:cNvSpPr>
          <p:nvPr>
            <p:ph type="title"/>
          </p:nvPr>
        </p:nvSpPr>
        <p:spPr>
          <a:xfrm>
            <a:off x="838200" y="477941"/>
            <a:ext cx="11353800" cy="777450"/>
          </a:xfrm>
          <a:prstGeom prst="rect">
            <a:avLst/>
          </a:prstGeom>
        </p:spPr>
        <p:txBody>
          <a:bodyPr/>
          <a:lstStyle/>
          <a:p>
            <a:r>
              <a:rPr lang="en-US" dirty="0">
                <a:latin typeface="Franklin Gothic Medium" panose="020B0603020102020204" pitchFamily="34" charset="0"/>
              </a:rPr>
              <a:t>Componentes da </a:t>
            </a:r>
            <a:r>
              <a:rPr lang="en-US" dirty="0" err="1">
                <a:latin typeface="Franklin Gothic Medium" panose="020B0603020102020204" pitchFamily="34" charset="0"/>
              </a:rPr>
              <a:t>vigilância</a:t>
            </a:r>
            <a:r>
              <a:rPr lang="en-US" dirty="0">
                <a:latin typeface="Franklin Gothic Medium" panose="020B0603020102020204" pitchFamily="34" charset="0"/>
              </a:rPr>
              <a:t> </a:t>
            </a:r>
            <a:r>
              <a:rPr lang="en-US" dirty="0" err="1">
                <a:latin typeface="Franklin Gothic Medium" panose="020B0603020102020204" pitchFamily="34" charset="0"/>
              </a:rPr>
              <a:t>em</a:t>
            </a:r>
            <a:r>
              <a:rPr lang="en-US" dirty="0">
                <a:latin typeface="Franklin Gothic Medium" panose="020B0603020102020204" pitchFamily="34" charset="0"/>
              </a:rPr>
              <a:t> </a:t>
            </a:r>
            <a:r>
              <a:rPr lang="pt-BR" dirty="0">
                <a:latin typeface="Franklin Gothic Medium" panose="020B0603020102020204" pitchFamily="34" charset="0"/>
              </a:rPr>
              <a:t>saúde</a:t>
            </a:r>
            <a:r>
              <a:rPr lang="en-US" dirty="0">
                <a:latin typeface="Franklin Gothic Medium" panose="020B0603020102020204" pitchFamily="34" charset="0"/>
              </a:rPr>
              <a:t> </a:t>
            </a:r>
            <a:r>
              <a:rPr lang="en-US" dirty="0" err="1">
                <a:latin typeface="Franklin Gothic Medium" panose="020B0603020102020204" pitchFamily="34" charset="0"/>
              </a:rPr>
              <a:t>pública</a:t>
            </a:r>
            <a:endParaRPr lang="en-US" dirty="0">
              <a:latin typeface="Franklin Gothic Medium" panose="020B0603020102020204" pitchFamily="34" charset="0"/>
            </a:endParaRPr>
          </a:p>
        </p:txBody>
      </p:sp>
      <p:sp>
        <p:nvSpPr>
          <p:cNvPr id="5" name="TextBox 4">
            <a:extLst>
              <a:ext uri="{FF2B5EF4-FFF2-40B4-BE49-F238E27FC236}">
                <a16:creationId xmlns:a16="http://schemas.microsoft.com/office/drawing/2014/main" id="{323B4CD0-D417-6FFE-898E-76A3A0E11E27}"/>
              </a:ext>
            </a:extLst>
          </p:cNvPr>
          <p:cNvSpPr txBox="1"/>
          <p:nvPr/>
        </p:nvSpPr>
        <p:spPr>
          <a:xfrm>
            <a:off x="8277629" y="2162810"/>
            <a:ext cx="3108960" cy="523220"/>
          </a:xfrm>
          <a:prstGeom prst="rect">
            <a:avLst/>
          </a:prstGeom>
          <a:noFill/>
        </p:spPr>
        <p:txBody>
          <a:bodyPr wrap="square" rtlCol="0">
            <a:spAutoFit/>
          </a:bodyPr>
          <a:lstStyle/>
          <a:p>
            <a:pPr algn="ctr"/>
            <a:r>
              <a:rPr lang="en-US" sz="2800" b="1" dirty="0" err="1"/>
              <a:t>Porquê</a:t>
            </a:r>
            <a:r>
              <a:rPr lang="en-US" sz="2800" b="1" dirty="0"/>
              <a:t>?</a:t>
            </a:r>
          </a:p>
        </p:txBody>
      </p:sp>
      <p:sp>
        <p:nvSpPr>
          <p:cNvPr id="6" name="TextBox 5">
            <a:extLst>
              <a:ext uri="{FF2B5EF4-FFF2-40B4-BE49-F238E27FC236}">
                <a16:creationId xmlns:a16="http://schemas.microsoft.com/office/drawing/2014/main" id="{96B67A54-4B25-5F84-7DEF-FBC947DCED34}"/>
              </a:ext>
            </a:extLst>
          </p:cNvPr>
          <p:cNvSpPr txBox="1"/>
          <p:nvPr/>
        </p:nvSpPr>
        <p:spPr>
          <a:xfrm>
            <a:off x="902317" y="2162810"/>
            <a:ext cx="3077632" cy="523220"/>
          </a:xfrm>
          <a:prstGeom prst="rect">
            <a:avLst/>
          </a:prstGeom>
          <a:noFill/>
        </p:spPr>
        <p:txBody>
          <a:bodyPr wrap="square" rtlCol="0">
            <a:spAutoFit/>
          </a:bodyPr>
          <a:lstStyle/>
          <a:p>
            <a:pPr algn="ctr"/>
            <a:r>
              <a:rPr lang="en-US" sz="2800" b="1" dirty="0"/>
              <a:t>Quando? Como?</a:t>
            </a:r>
          </a:p>
        </p:txBody>
      </p:sp>
      <p:sp>
        <p:nvSpPr>
          <p:cNvPr id="7" name="TextBox 6">
            <a:extLst>
              <a:ext uri="{FF2B5EF4-FFF2-40B4-BE49-F238E27FC236}">
                <a16:creationId xmlns:a16="http://schemas.microsoft.com/office/drawing/2014/main" id="{DBF3973E-134A-249E-85B2-55B3EBD5577C}"/>
              </a:ext>
            </a:extLst>
          </p:cNvPr>
          <p:cNvSpPr txBox="1"/>
          <p:nvPr/>
        </p:nvSpPr>
        <p:spPr>
          <a:xfrm>
            <a:off x="4487181" y="2162810"/>
            <a:ext cx="3050741" cy="523220"/>
          </a:xfrm>
          <a:prstGeom prst="rect">
            <a:avLst/>
          </a:prstGeom>
          <a:noFill/>
        </p:spPr>
        <p:txBody>
          <a:bodyPr wrap="square" rtlCol="0">
            <a:spAutoFit/>
          </a:bodyPr>
          <a:lstStyle/>
          <a:p>
            <a:pPr algn="ctr"/>
            <a:r>
              <a:rPr lang="en-US" sz="2800" b="1" dirty="0"/>
              <a:t>O </a:t>
            </a:r>
            <a:r>
              <a:rPr lang="en-US" sz="2800" b="1" dirty="0" err="1"/>
              <a:t>quê</a:t>
            </a:r>
            <a:r>
              <a:rPr lang="en-US" sz="2800" b="1" dirty="0"/>
              <a:t>?</a:t>
            </a:r>
          </a:p>
        </p:txBody>
      </p:sp>
      <p:sp>
        <p:nvSpPr>
          <p:cNvPr id="8" name="TextBox 7">
            <a:extLst>
              <a:ext uri="{FF2B5EF4-FFF2-40B4-BE49-F238E27FC236}">
                <a16:creationId xmlns:a16="http://schemas.microsoft.com/office/drawing/2014/main" id="{6344CD8E-7358-C806-3FF5-5C9CA7C0D64E}"/>
              </a:ext>
            </a:extLst>
          </p:cNvPr>
          <p:cNvSpPr txBox="1"/>
          <p:nvPr/>
        </p:nvSpPr>
        <p:spPr>
          <a:xfrm>
            <a:off x="838200" y="3387782"/>
            <a:ext cx="3108960" cy="830997"/>
          </a:xfrm>
          <a:prstGeom prst="rect">
            <a:avLst/>
          </a:prstGeom>
          <a:noFill/>
        </p:spPr>
        <p:txBody>
          <a:bodyPr wrap="square" rtlCol="0">
            <a:spAutoFit/>
          </a:bodyPr>
          <a:lstStyle/>
          <a:p>
            <a:pPr algn="ctr"/>
            <a:r>
              <a:rPr lang="en-US" sz="2400" dirty="0">
                <a:cs typeface="Arial" panose="020B0604020202020204" pitchFamily="34" charset="0"/>
              </a:rPr>
              <a:t>Em curso e </a:t>
            </a:r>
          </a:p>
          <a:p>
            <a:pPr algn="ctr"/>
            <a:r>
              <a:rPr lang="en-US" sz="2400" dirty="0"/>
              <a:t>sistematicamente </a:t>
            </a:r>
          </a:p>
        </p:txBody>
      </p:sp>
      <p:sp>
        <p:nvSpPr>
          <p:cNvPr id="11" name="TextBox 10">
            <a:extLst>
              <a:ext uri="{FF2B5EF4-FFF2-40B4-BE49-F238E27FC236}">
                <a16:creationId xmlns:a16="http://schemas.microsoft.com/office/drawing/2014/main" id="{DAC82F1E-1A08-4D87-B7C3-2FC872FBFE57}"/>
              </a:ext>
            </a:extLst>
          </p:cNvPr>
          <p:cNvSpPr txBox="1"/>
          <p:nvPr/>
        </p:nvSpPr>
        <p:spPr>
          <a:xfrm>
            <a:off x="8209845" y="2679896"/>
            <a:ext cx="3244528" cy="2246769"/>
          </a:xfrm>
          <a:prstGeom prst="rect">
            <a:avLst/>
          </a:prstGeom>
          <a:noFill/>
        </p:spPr>
        <p:txBody>
          <a:bodyPr wrap="square" rtlCol="0">
            <a:spAutoFit/>
          </a:bodyPr>
          <a:lstStyle/>
          <a:p>
            <a:r>
              <a:rPr lang="en-US" sz="2000" dirty="0">
                <a:ea typeface="Times New Roman" panose="02020603050405020304" pitchFamily="18" charset="0"/>
                <a:cs typeface="Arial" panose="020B0604020202020204" pitchFamily="34" charset="0"/>
              </a:rPr>
              <a:t>Para utilização </a:t>
            </a:r>
            <a:r>
              <a:rPr lang="en-US" sz="2000" dirty="0" err="1">
                <a:ea typeface="Times New Roman" panose="02020603050405020304" pitchFamily="18" charset="0"/>
                <a:cs typeface="Arial" panose="020B0604020202020204" pitchFamily="34" charset="0"/>
              </a:rPr>
              <a:t>em</a:t>
            </a:r>
            <a:r>
              <a:rPr lang="en-US" sz="2000" dirty="0">
                <a:ea typeface="Times New Roman" panose="02020603050405020304" pitchFamily="18" charset="0"/>
                <a:cs typeface="Arial" panose="020B0604020202020204" pitchFamily="34" charset="0"/>
              </a:rPr>
              <a:t> </a:t>
            </a:r>
            <a:r>
              <a:rPr lang="en-US" sz="2000" dirty="0" err="1">
                <a:ea typeface="Times New Roman" panose="02020603050405020304" pitchFamily="18" charset="0"/>
                <a:cs typeface="Arial" panose="020B0604020202020204" pitchFamily="34" charset="0"/>
              </a:rPr>
              <a:t>ações</a:t>
            </a:r>
            <a:r>
              <a:rPr lang="en-US" sz="2000" dirty="0">
                <a:ea typeface="Times New Roman" panose="02020603050405020304" pitchFamily="18" charset="0"/>
                <a:cs typeface="Arial" panose="020B0604020202020204" pitchFamily="34" charset="0"/>
              </a:rPr>
              <a:t> de saúde pública para:</a:t>
            </a:r>
          </a:p>
          <a:p>
            <a:pPr indent="-274320">
              <a:buFont typeface="Arial" panose="020B0604020202020204" pitchFamily="34" charset="0"/>
              <a:buChar char="•"/>
            </a:pPr>
            <a:r>
              <a:rPr lang="en-US" sz="2000" dirty="0">
                <a:cs typeface="Arial" panose="020B0604020202020204" pitchFamily="34" charset="0"/>
              </a:rPr>
              <a:t>Reduzir a </a:t>
            </a:r>
            <a:br>
              <a:rPr lang="en-US" sz="2000" dirty="0">
                <a:cs typeface="Arial" panose="020B0604020202020204" pitchFamily="34" charset="0"/>
              </a:rPr>
            </a:br>
            <a:r>
              <a:rPr lang="en-US" sz="2000" dirty="0" err="1">
                <a:cs typeface="Arial" panose="020B0604020202020204" pitchFamily="34" charset="0"/>
              </a:rPr>
              <a:t>morbidade</a:t>
            </a:r>
            <a:r>
              <a:rPr lang="en-US" sz="2000" dirty="0">
                <a:cs typeface="Arial" panose="020B0604020202020204" pitchFamily="34" charset="0"/>
              </a:rPr>
              <a:t> (doença)</a:t>
            </a:r>
          </a:p>
          <a:p>
            <a:pPr indent="-274320">
              <a:buFont typeface="Arial" panose="020B0604020202020204" pitchFamily="34" charset="0"/>
              <a:buChar char="•"/>
            </a:pPr>
            <a:r>
              <a:rPr lang="en-US" sz="2000" dirty="0">
                <a:cs typeface="Arial" panose="020B0604020202020204" pitchFamily="34" charset="0"/>
              </a:rPr>
              <a:t>Reduzir a </a:t>
            </a:r>
            <a:br>
              <a:rPr lang="en-US" sz="2000" dirty="0">
                <a:cs typeface="Arial" panose="020B0604020202020204" pitchFamily="34" charset="0"/>
              </a:rPr>
            </a:br>
            <a:r>
              <a:rPr lang="en-US" sz="2000" dirty="0" err="1">
                <a:cs typeface="Arial" panose="020B0604020202020204" pitchFamily="34" charset="0"/>
              </a:rPr>
              <a:t>mortalidade</a:t>
            </a:r>
            <a:r>
              <a:rPr lang="en-US" sz="2000" dirty="0">
                <a:cs typeface="Arial" panose="020B0604020202020204" pitchFamily="34" charset="0"/>
              </a:rPr>
              <a:t> (morte)</a:t>
            </a:r>
          </a:p>
          <a:p>
            <a:pPr indent="-274320">
              <a:buFont typeface="Arial" panose="020B0604020202020204" pitchFamily="34" charset="0"/>
              <a:buChar char="•"/>
            </a:pPr>
            <a:r>
              <a:rPr lang="en-US" sz="2000" dirty="0">
                <a:cs typeface="Arial" panose="020B0604020202020204" pitchFamily="34" charset="0"/>
              </a:rPr>
              <a:t>Melhorar a saúde</a:t>
            </a:r>
            <a:endParaRPr lang="en-US" sz="2000" dirty="0"/>
          </a:p>
        </p:txBody>
      </p:sp>
      <p:sp>
        <p:nvSpPr>
          <p:cNvPr id="12" name="TextBox 11">
            <a:extLst>
              <a:ext uri="{FF2B5EF4-FFF2-40B4-BE49-F238E27FC236}">
                <a16:creationId xmlns:a16="http://schemas.microsoft.com/office/drawing/2014/main" id="{D1AEBA57-4168-4B31-3E88-B9A455D54ACE}"/>
              </a:ext>
            </a:extLst>
          </p:cNvPr>
          <p:cNvSpPr txBox="1"/>
          <p:nvPr/>
        </p:nvSpPr>
        <p:spPr>
          <a:xfrm>
            <a:off x="4458072" y="2833784"/>
            <a:ext cx="3108960" cy="1938992"/>
          </a:xfrm>
          <a:prstGeom prst="rect">
            <a:avLst/>
          </a:prstGeom>
          <a:noFill/>
        </p:spPr>
        <p:txBody>
          <a:bodyPr wrap="square" rtlCol="0">
            <a:spAutoFit/>
          </a:bodyPr>
          <a:lstStyle/>
          <a:p>
            <a:pPr algn="ctr"/>
            <a:r>
              <a:rPr lang="en-US" sz="2400" dirty="0">
                <a:ea typeface="Times New Roman" panose="02020603050405020304" pitchFamily="18" charset="0"/>
                <a:cs typeface="Arial" panose="020B0604020202020204" pitchFamily="34" charset="0"/>
              </a:rPr>
              <a:t>Coleta, análise, interpretação e divulgação de dados relacionados com </a:t>
            </a:r>
            <a:br>
              <a:rPr lang="en-US" sz="2400" dirty="0">
                <a:ea typeface="Times New Roman" panose="02020603050405020304" pitchFamily="18" charset="0"/>
                <a:cs typeface="Arial" panose="020B0604020202020204" pitchFamily="34" charset="0"/>
              </a:rPr>
            </a:br>
            <a:r>
              <a:rPr lang="en-US" sz="2400" dirty="0">
                <a:ea typeface="Times New Roman" panose="02020603050405020304" pitchFamily="18" charset="0"/>
                <a:cs typeface="Arial" panose="020B0604020202020204" pitchFamily="34" charset="0"/>
              </a:rPr>
              <a:t>a saúde</a:t>
            </a:r>
            <a:endParaRPr lang="en-US" sz="2400" dirty="0">
              <a:cs typeface="Arial" panose="020B0604020202020204" pitchFamily="34" charset="0"/>
            </a:endParaRPr>
          </a:p>
        </p:txBody>
      </p:sp>
      <p:sp>
        <p:nvSpPr>
          <p:cNvPr id="14" name="Rectangle: Rounded Corners 13">
            <a:extLst>
              <a:ext uri="{FF2B5EF4-FFF2-40B4-BE49-F238E27FC236}">
                <a16:creationId xmlns:a16="http://schemas.microsoft.com/office/drawing/2014/main" id="{8C4A440D-344A-E095-86A4-169A343A01E6}"/>
              </a:ext>
            </a:extLst>
          </p:cNvPr>
          <p:cNvSpPr/>
          <p:nvPr/>
        </p:nvSpPr>
        <p:spPr>
          <a:xfrm>
            <a:off x="838200" y="1868392"/>
            <a:ext cx="3108960" cy="3474720"/>
          </a:xfrm>
          <a:prstGeom prst="roundRect">
            <a:avLst/>
          </a:prstGeom>
          <a:noFill/>
          <a:ln w="889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Rounded Corners 14">
            <a:extLst>
              <a:ext uri="{FF2B5EF4-FFF2-40B4-BE49-F238E27FC236}">
                <a16:creationId xmlns:a16="http://schemas.microsoft.com/office/drawing/2014/main" id="{4754B3DD-27BA-7EA6-FE5B-FFC1E4C91973}"/>
              </a:ext>
            </a:extLst>
          </p:cNvPr>
          <p:cNvSpPr/>
          <p:nvPr/>
        </p:nvSpPr>
        <p:spPr>
          <a:xfrm>
            <a:off x="4458072" y="1868392"/>
            <a:ext cx="3108960" cy="3474720"/>
          </a:xfrm>
          <a:prstGeom prst="roundRect">
            <a:avLst/>
          </a:prstGeom>
          <a:noFill/>
          <a:ln w="889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Rounded Corners 15">
            <a:extLst>
              <a:ext uri="{FF2B5EF4-FFF2-40B4-BE49-F238E27FC236}">
                <a16:creationId xmlns:a16="http://schemas.microsoft.com/office/drawing/2014/main" id="{AD3ACAED-E157-8F9F-BCF5-579AB0707C39}"/>
              </a:ext>
            </a:extLst>
          </p:cNvPr>
          <p:cNvSpPr/>
          <p:nvPr/>
        </p:nvSpPr>
        <p:spPr>
          <a:xfrm>
            <a:off x="8045155" y="1868392"/>
            <a:ext cx="3524731" cy="3474720"/>
          </a:xfrm>
          <a:prstGeom prst="roundRect">
            <a:avLst/>
          </a:prstGeom>
          <a:noFill/>
          <a:ln w="88900">
            <a:solidFill>
              <a:srgbClr val="109648"/>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9478D5E-182D-A55D-6920-5278745EC1CA}"/>
              </a:ext>
            </a:extLst>
          </p:cNvPr>
          <p:cNvSpPr txBox="1"/>
          <p:nvPr/>
        </p:nvSpPr>
        <p:spPr>
          <a:xfrm>
            <a:off x="395279" y="6412585"/>
            <a:ext cx="9656605" cy="276999"/>
          </a:xfrm>
          <a:prstGeom prst="rect">
            <a:avLst/>
          </a:prstGeom>
          <a:noFill/>
        </p:spPr>
        <p:txBody>
          <a:bodyPr wrap="square">
            <a:spAutoFit/>
          </a:bodyPr>
          <a:lstStyle/>
          <a:p>
            <a:r>
              <a:rPr lang="pt-BR" sz="1200" dirty="0"/>
              <a:t>Com base nas diretrizes actualizadas do CDC para a avaliação dos sistemas de vigilância da saúde pública. MMWR 2001;50(No. RR-13).</a:t>
            </a:r>
          </a:p>
        </p:txBody>
      </p:sp>
    </p:spTree>
    <p:extLst>
      <p:ext uri="{BB962C8B-B14F-4D97-AF65-F5344CB8AC3E}">
        <p14:creationId xmlns:p14="http://schemas.microsoft.com/office/powerpoint/2010/main" val="1272298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id="{4E8FFE62-90DF-80CB-F23A-CAA6DFD5B8E3}"/>
              </a:ext>
            </a:extLst>
          </p:cNvPr>
          <p:cNvGrpSpPr/>
          <p:nvPr/>
        </p:nvGrpSpPr>
        <p:grpSpPr>
          <a:xfrm>
            <a:off x="3057525" y="1857375"/>
            <a:ext cx="6486525" cy="4100513"/>
            <a:chOff x="3057525" y="1857375"/>
            <a:chExt cx="6486525" cy="4100513"/>
          </a:xfrm>
        </p:grpSpPr>
        <p:sp>
          <p:nvSpPr>
            <p:cNvPr id="2" name="Oval 1">
              <a:extLst>
                <a:ext uri="{FF2B5EF4-FFF2-40B4-BE49-F238E27FC236}">
                  <a16:creationId xmlns:a16="http://schemas.microsoft.com/office/drawing/2014/main" id="{27ACE8C6-A2EA-266A-EE45-01822683109F}"/>
                </a:ext>
              </a:extLst>
            </p:cNvPr>
            <p:cNvSpPr/>
            <p:nvPr/>
          </p:nvSpPr>
          <p:spPr>
            <a:xfrm>
              <a:off x="3057525" y="1857375"/>
              <a:ext cx="6486525" cy="4100513"/>
            </a:xfrm>
            <a:prstGeom prst="ellipse">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3">
              <a:extLst>
                <a:ext uri="{FF2B5EF4-FFF2-40B4-BE49-F238E27FC236}">
                  <a16:creationId xmlns:a16="http://schemas.microsoft.com/office/drawing/2014/main" id="{C83BB273-ED4E-AB28-2902-13B7BDC582CC}"/>
                </a:ext>
              </a:extLst>
            </p:cNvPr>
            <p:cNvSpPr txBox="1"/>
            <p:nvPr/>
          </p:nvSpPr>
          <p:spPr>
            <a:xfrm>
              <a:off x="3599150" y="3353633"/>
              <a:ext cx="5403273" cy="1107996"/>
            </a:xfrm>
            <a:prstGeom prst="rect">
              <a:avLst/>
            </a:prstGeom>
            <a:noFill/>
          </p:spPr>
          <p:txBody>
            <a:bodyPr wrap="square" rtlCol="0">
              <a:spAutoFit/>
            </a:bodyPr>
            <a:lstStyle/>
            <a:p>
              <a:pPr algn="ctr"/>
              <a:r>
                <a:rPr lang="en-US" sz="6600" b="1" dirty="0">
                  <a:solidFill>
                    <a:srgbClr val="00943B"/>
                  </a:solidFill>
                  <a:latin typeface="+mn-lt"/>
                </a:rPr>
                <a:t>MONITORAR</a:t>
              </a:r>
            </a:p>
          </p:txBody>
        </p:sp>
      </p:grpSp>
    </p:spTree>
    <p:extLst>
      <p:ext uri="{BB962C8B-B14F-4D97-AF65-F5344CB8AC3E}">
        <p14:creationId xmlns:p14="http://schemas.microsoft.com/office/powerpoint/2010/main" val="3000777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C6753CD-C95F-B6B3-B2E3-3C940F3E750A}"/>
              </a:ext>
            </a:extLst>
          </p:cNvPr>
          <p:cNvSpPr>
            <a:spLocks noGrp="1"/>
          </p:cNvSpPr>
          <p:nvPr>
            <p:ph type="title"/>
          </p:nvPr>
        </p:nvSpPr>
        <p:spPr/>
        <p:txBody>
          <a:bodyPr/>
          <a:lstStyle/>
          <a:p>
            <a:r>
              <a:rPr lang="en-US" dirty="0">
                <a:latin typeface="Franklin Gothic Medium" panose="020B0603020102020204" pitchFamily="34" charset="0"/>
              </a:rPr>
              <a:t>Etapas do </a:t>
            </a:r>
            <a:r>
              <a:rPr lang="en-US" dirty="0" err="1">
                <a:latin typeface="Franklin Gothic Medium" panose="020B0603020102020204" pitchFamily="34" charset="0"/>
              </a:rPr>
              <a:t>ciclo</a:t>
            </a:r>
            <a:r>
              <a:rPr lang="en-US" dirty="0">
                <a:latin typeface="Franklin Gothic Medium" panose="020B0603020102020204" pitchFamily="34" charset="0"/>
              </a:rPr>
              <a:t> de </a:t>
            </a:r>
            <a:r>
              <a:rPr lang="en-US" dirty="0" err="1">
                <a:latin typeface="Franklin Gothic Medium" panose="020B0603020102020204" pitchFamily="34" charset="0"/>
              </a:rPr>
              <a:t>vigilância</a:t>
            </a:r>
            <a:endParaRPr lang="en-US" sz="2400" dirty="0">
              <a:solidFill>
                <a:srgbClr val="00943B"/>
              </a:solidFill>
              <a:latin typeface="Franklin Gothic Medium" panose="020B0603020102020204" pitchFamily="34" charset="0"/>
            </a:endParaRPr>
          </a:p>
        </p:txBody>
      </p:sp>
    </p:spTree>
    <p:extLst>
      <p:ext uri="{BB962C8B-B14F-4D97-AF65-F5344CB8AC3E}">
        <p14:creationId xmlns:p14="http://schemas.microsoft.com/office/powerpoint/2010/main" val="33076179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descr="A green and black rectangles&#10;&#10;Description automatically generated">
            <a:extLst>
              <a:ext uri="{FF2B5EF4-FFF2-40B4-BE49-F238E27FC236}">
                <a16:creationId xmlns:a16="http://schemas.microsoft.com/office/drawing/2014/main" id="{CE2C859D-F16F-8066-CEE3-B5CFB830D364}"/>
              </a:ext>
            </a:extLst>
          </p:cNvPr>
          <p:cNvPicPr>
            <a:picLocks noChangeAspect="1"/>
          </p:cNvPicPr>
          <p:nvPr/>
        </p:nvPicPr>
        <p:blipFill>
          <a:blip r:embed="rId3">
            <a:alphaModFix/>
            <a:extLst>
              <a:ext uri="{28A0092B-C50C-407E-A947-70E740481C1C}">
                <a14:useLocalDpi xmlns:a14="http://schemas.microsoft.com/office/drawing/2010/main" val="0"/>
              </a:ext>
            </a:extLst>
          </a:blip>
          <a:stretch>
            <a:fillRect/>
          </a:stretch>
        </p:blipFill>
        <p:spPr>
          <a:xfrm>
            <a:off x="540667" y="1272445"/>
            <a:ext cx="11022469" cy="5346914"/>
          </a:xfrm>
          <a:prstGeom prst="rect">
            <a:avLst/>
          </a:prstGeom>
        </p:spPr>
      </p:pic>
      <p:sp>
        <p:nvSpPr>
          <p:cNvPr id="3" name="Title 2">
            <a:extLst>
              <a:ext uri="{FF2B5EF4-FFF2-40B4-BE49-F238E27FC236}">
                <a16:creationId xmlns:a16="http://schemas.microsoft.com/office/drawing/2014/main" id="{6621A7C4-438A-440C-5C11-2D1B496715ED}"/>
              </a:ext>
            </a:extLst>
          </p:cNvPr>
          <p:cNvSpPr>
            <a:spLocks noGrp="1"/>
          </p:cNvSpPr>
          <p:nvPr>
            <p:ph type="title"/>
          </p:nvPr>
        </p:nvSpPr>
        <p:spPr>
          <a:prstGeom prst="rect">
            <a:avLst/>
          </a:prstGeom>
        </p:spPr>
        <p:txBody>
          <a:bodyPr/>
          <a:lstStyle/>
          <a:p>
            <a:r>
              <a:rPr lang="en-US" dirty="0">
                <a:latin typeface="Franklin Gothic Medium" panose="020B0603020102020204" pitchFamily="34" charset="0"/>
              </a:rPr>
              <a:t>Objetivo da </a:t>
            </a:r>
            <a:r>
              <a:rPr lang="en-US" dirty="0" err="1">
                <a:latin typeface="Franklin Gothic Medium" panose="020B0603020102020204" pitchFamily="34" charset="0"/>
              </a:rPr>
              <a:t>vigilância</a:t>
            </a:r>
            <a:r>
              <a:rPr lang="en-US" dirty="0">
                <a:latin typeface="Franklin Gothic Medium" panose="020B0603020102020204" pitchFamily="34" charset="0"/>
              </a:rPr>
              <a:t> da </a:t>
            </a:r>
            <a:r>
              <a:rPr lang="en-US" dirty="0" err="1">
                <a:latin typeface="Franklin Gothic Medium" panose="020B0603020102020204" pitchFamily="34" charset="0"/>
              </a:rPr>
              <a:t>saúde</a:t>
            </a:r>
            <a:r>
              <a:rPr lang="en-US" dirty="0">
                <a:latin typeface="Franklin Gothic Medium" panose="020B0603020102020204" pitchFamily="34" charset="0"/>
              </a:rPr>
              <a:t> </a:t>
            </a:r>
            <a:r>
              <a:rPr lang="en-US" dirty="0" err="1">
                <a:latin typeface="Franklin Gothic Medium" panose="020B0603020102020204" pitchFamily="34" charset="0"/>
              </a:rPr>
              <a:t>pública</a:t>
            </a:r>
            <a:endParaRPr lang="en-US" dirty="0">
              <a:latin typeface="Franklin Gothic Medium" panose="020B0603020102020204" pitchFamily="34" charset="0"/>
            </a:endParaRPr>
          </a:p>
        </p:txBody>
      </p:sp>
      <p:sp>
        <p:nvSpPr>
          <p:cNvPr id="16" name="TextBox 15">
            <a:extLst>
              <a:ext uri="{FF2B5EF4-FFF2-40B4-BE49-F238E27FC236}">
                <a16:creationId xmlns:a16="http://schemas.microsoft.com/office/drawing/2014/main" id="{A42CE9B8-5EEC-8961-D6AB-019C31DD3F6A}"/>
              </a:ext>
            </a:extLst>
          </p:cNvPr>
          <p:cNvSpPr txBox="1"/>
          <p:nvPr/>
        </p:nvSpPr>
        <p:spPr>
          <a:xfrm>
            <a:off x="2549309" y="1678324"/>
            <a:ext cx="6957060" cy="954107"/>
          </a:xfrm>
          <a:prstGeom prst="rect">
            <a:avLst/>
          </a:prstGeom>
          <a:noFill/>
        </p:spPr>
        <p:txBody>
          <a:bodyPr wrap="square">
            <a:spAutoFit/>
          </a:bodyPr>
          <a:lstStyle/>
          <a:p>
            <a:pPr algn="ctr" defTabSz="914400">
              <a:buClr>
                <a:srgbClr val="00953A"/>
              </a:buClr>
              <a:defRPr/>
            </a:pPr>
            <a:r>
              <a:rPr lang="en-US" altLang="en-US" sz="2800" dirty="0" err="1">
                <a:latin typeface="Arial" panose="020B0604020202020204" pitchFamily="34" charset="0"/>
                <a:ea typeface="ＭＳ Ｐゴシック"/>
                <a:cs typeface="Arial" panose="020B0604020202020204" pitchFamily="34" charset="0"/>
              </a:rPr>
              <a:t>Identificar</a:t>
            </a:r>
            <a:r>
              <a:rPr lang="en-US" altLang="en-US" sz="2800" dirty="0">
                <a:latin typeface="Arial" panose="020B0604020202020204" pitchFamily="34" charset="0"/>
                <a:ea typeface="ＭＳ Ｐゴシック"/>
                <a:cs typeface="Arial" panose="020B0604020202020204" pitchFamily="34" charset="0"/>
              </a:rPr>
              <a:t> os </a:t>
            </a:r>
            <a:r>
              <a:rPr lang="en-US" altLang="en-US" sz="2800" dirty="0" err="1">
                <a:latin typeface="Arial" panose="020B0604020202020204" pitchFamily="34" charset="0"/>
                <a:ea typeface="ＭＳ Ｐゴシック"/>
                <a:cs typeface="Arial" panose="020B0604020202020204" pitchFamily="34" charset="0"/>
              </a:rPr>
              <a:t>padrões</a:t>
            </a:r>
            <a:r>
              <a:rPr lang="en-US" altLang="en-US" sz="2800" dirty="0">
                <a:latin typeface="Arial" panose="020B0604020202020204" pitchFamily="34" charset="0"/>
                <a:ea typeface="ＭＳ Ｐゴシック"/>
                <a:cs typeface="Arial" panose="020B0604020202020204" pitchFamily="34" charset="0"/>
              </a:rPr>
              <a:t> </a:t>
            </a:r>
            <a:r>
              <a:rPr lang="en-US" altLang="en-US" sz="2800" dirty="0" err="1">
                <a:latin typeface="Arial" panose="020B0604020202020204" pitchFamily="34" charset="0"/>
                <a:ea typeface="ＭＳ Ｐゴシック"/>
                <a:cs typeface="Arial" panose="020B0604020202020204" pitchFamily="34" charset="0"/>
              </a:rPr>
              <a:t>atuais</a:t>
            </a:r>
            <a:r>
              <a:rPr lang="en-US" altLang="en-US" sz="2800" dirty="0">
                <a:latin typeface="Arial" panose="020B0604020202020204" pitchFamily="34" charset="0"/>
                <a:ea typeface="ＭＳ Ｐゴシック"/>
                <a:cs typeface="Arial" panose="020B0604020202020204" pitchFamily="34" charset="0"/>
              </a:rPr>
              <a:t> de </a:t>
            </a:r>
          </a:p>
          <a:p>
            <a:pPr algn="ctr" defTabSz="914400">
              <a:buClr>
                <a:srgbClr val="00953A"/>
              </a:buClr>
              <a:defRPr/>
            </a:pPr>
            <a:r>
              <a:rPr lang="en-US" altLang="en-US" sz="2800" dirty="0">
                <a:latin typeface="Arial" panose="020B0604020202020204" pitchFamily="34" charset="0"/>
                <a:ea typeface="ＭＳ Ｐゴシック"/>
                <a:cs typeface="Arial" panose="020B0604020202020204" pitchFamily="34" charset="0"/>
              </a:rPr>
              <a:t>eventos relacionados com a saúde para:</a:t>
            </a:r>
          </a:p>
        </p:txBody>
      </p:sp>
      <p:sp>
        <p:nvSpPr>
          <p:cNvPr id="18" name="TextBox 17">
            <a:extLst>
              <a:ext uri="{FF2B5EF4-FFF2-40B4-BE49-F238E27FC236}">
                <a16:creationId xmlns:a16="http://schemas.microsoft.com/office/drawing/2014/main" id="{56254B6D-EB83-F895-0DBE-BB206A28A11A}"/>
              </a:ext>
            </a:extLst>
          </p:cNvPr>
          <p:cNvSpPr txBox="1"/>
          <p:nvPr/>
        </p:nvSpPr>
        <p:spPr>
          <a:xfrm>
            <a:off x="599269" y="4271952"/>
            <a:ext cx="2574516" cy="707886"/>
          </a:xfrm>
          <a:prstGeom prst="rect">
            <a:avLst/>
          </a:prstGeom>
          <a:noFill/>
        </p:spPr>
        <p:txBody>
          <a:bodyPr wrap="square">
            <a:spAutoFit/>
          </a:bodyPr>
          <a:lstStyle/>
          <a:p>
            <a:pPr algn="ctr"/>
            <a:r>
              <a:rPr lang="en-US" sz="2000" dirty="0" err="1">
                <a:latin typeface="Arial" panose="020B0604020202020204" pitchFamily="34" charset="0"/>
                <a:cs typeface="Arial" panose="020B0604020202020204" pitchFamily="34" charset="0"/>
              </a:rPr>
              <a:t>Avaliar</a:t>
            </a:r>
            <a:r>
              <a:rPr lang="en-US" sz="2000" dirty="0">
                <a:latin typeface="Arial" panose="020B0604020202020204" pitchFamily="34" charset="0"/>
                <a:cs typeface="Arial" panose="020B0604020202020204" pitchFamily="34" charset="0"/>
              </a:rPr>
              <a:t> o</a:t>
            </a:r>
          </a:p>
          <a:p>
            <a:pPr algn="ctr"/>
            <a:r>
              <a:rPr lang="en-US" sz="2000" dirty="0">
                <a:latin typeface="Arial" panose="020B0604020202020204" pitchFamily="34" charset="0"/>
                <a:cs typeface="Arial" panose="020B0604020202020204" pitchFamily="34" charset="0"/>
              </a:rPr>
              <a:t>estado de saúde</a:t>
            </a:r>
          </a:p>
        </p:txBody>
      </p:sp>
      <p:sp>
        <p:nvSpPr>
          <p:cNvPr id="20" name="TextBox 19">
            <a:extLst>
              <a:ext uri="{FF2B5EF4-FFF2-40B4-BE49-F238E27FC236}">
                <a16:creationId xmlns:a16="http://schemas.microsoft.com/office/drawing/2014/main" id="{E80BAFB0-B24C-D9C8-71BB-322184FCF0E8}"/>
              </a:ext>
            </a:extLst>
          </p:cNvPr>
          <p:cNvSpPr txBox="1"/>
          <p:nvPr/>
        </p:nvSpPr>
        <p:spPr>
          <a:xfrm>
            <a:off x="3391360" y="4271952"/>
            <a:ext cx="2660542" cy="707886"/>
          </a:xfrm>
          <a:prstGeom prst="rect">
            <a:avLst/>
          </a:prstGeom>
          <a:noFill/>
        </p:spPr>
        <p:txBody>
          <a:bodyPr wrap="square">
            <a:spAutoFit/>
          </a:bodyPr>
          <a:lstStyle/>
          <a:p>
            <a:pPr algn="ctr"/>
            <a:r>
              <a:rPr lang="en-US" sz="2000" dirty="0" err="1">
                <a:latin typeface="Arial" panose="020B0604020202020204" pitchFamily="34" charset="0"/>
                <a:cs typeface="Arial" panose="020B0604020202020204" pitchFamily="34" charset="0"/>
              </a:rPr>
              <a:t>Iniciar</a:t>
            </a:r>
            <a:r>
              <a:rPr lang="en-US" sz="2000" dirty="0">
                <a:latin typeface="Arial" panose="020B0604020202020204" pitchFamily="34" charset="0"/>
                <a:cs typeface="Arial" panose="020B0604020202020204" pitchFamily="34" charset="0"/>
              </a:rPr>
              <a:t> a </a:t>
            </a:r>
            <a:r>
              <a:rPr lang="en-US" sz="2000" dirty="0" err="1">
                <a:latin typeface="Arial" panose="020B0604020202020204" pitchFamily="34" charset="0"/>
                <a:cs typeface="Arial" panose="020B0604020202020204" pitchFamily="34" charset="0"/>
              </a:rPr>
              <a:t>ação</a:t>
            </a:r>
            <a:r>
              <a:rPr lang="en-US" sz="2000" dirty="0">
                <a:latin typeface="Arial" panose="020B0604020202020204" pitchFamily="34" charset="0"/>
                <a:cs typeface="Arial" panose="020B0604020202020204" pitchFamily="34" charset="0"/>
              </a:rPr>
              <a:t> de </a:t>
            </a:r>
            <a:r>
              <a:rPr lang="en-US" sz="2000" dirty="0" err="1">
                <a:latin typeface="Arial" panose="020B0604020202020204" pitchFamily="34" charset="0"/>
                <a:cs typeface="Arial" panose="020B0604020202020204" pitchFamily="34" charset="0"/>
              </a:rPr>
              <a:t>saúde</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pública</a:t>
            </a:r>
            <a:endParaRPr lang="en-US" sz="20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39DFE0B2-5B48-73AF-7190-952F0C971315}"/>
              </a:ext>
            </a:extLst>
          </p:cNvPr>
          <p:cNvSpPr txBox="1"/>
          <p:nvPr/>
        </p:nvSpPr>
        <p:spPr>
          <a:xfrm>
            <a:off x="6140099" y="4271952"/>
            <a:ext cx="2660542" cy="707886"/>
          </a:xfrm>
          <a:prstGeom prst="rect">
            <a:avLst/>
          </a:prstGeom>
          <a:noFill/>
        </p:spPr>
        <p:txBody>
          <a:bodyPr wrap="square">
            <a:spAutoFit/>
          </a:bodyPr>
          <a:lstStyle/>
          <a:p>
            <a:pPr algn="ctr"/>
            <a:r>
              <a:rPr lang="en-US" sz="2000" dirty="0" err="1">
                <a:latin typeface="Arial" panose="020B0604020202020204" pitchFamily="34" charset="0"/>
                <a:cs typeface="Arial" panose="020B0604020202020204" pitchFamily="34" charset="0"/>
              </a:rPr>
              <a:t>Definir</a:t>
            </a:r>
            <a:r>
              <a:rPr lang="en-US" sz="2000" dirty="0">
                <a:latin typeface="Arial" panose="020B0604020202020204" pitchFamily="34" charset="0"/>
                <a:cs typeface="Arial" panose="020B0604020202020204" pitchFamily="34" charset="0"/>
              </a:rPr>
              <a:t> </a:t>
            </a:r>
            <a:r>
              <a:rPr lang="en-US" sz="2000" dirty="0" err="1">
                <a:latin typeface="Arial" panose="020B0604020202020204" pitchFamily="34" charset="0"/>
                <a:cs typeface="Arial" panose="020B0604020202020204" pitchFamily="34" charset="0"/>
              </a:rPr>
              <a:t>populações</a:t>
            </a:r>
            <a:r>
              <a:rPr lang="en-US" sz="2000" dirty="0">
                <a:latin typeface="Arial" panose="020B0604020202020204" pitchFamily="34" charset="0"/>
                <a:cs typeface="Arial" panose="020B0604020202020204" pitchFamily="34" charset="0"/>
              </a:rPr>
              <a:t> </a:t>
            </a:r>
          </a:p>
          <a:p>
            <a:pPr algn="ctr"/>
            <a:r>
              <a:rPr lang="en-US" sz="2000" dirty="0" err="1">
                <a:latin typeface="Arial" panose="020B0604020202020204" pitchFamily="34" charset="0"/>
                <a:cs typeface="Arial" panose="020B0604020202020204" pitchFamily="34" charset="0"/>
              </a:rPr>
              <a:t>prioritárias</a:t>
            </a:r>
            <a:endParaRPr lang="en-US" sz="20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1C45DFD-2DE2-CA48-C619-C4301E187118}"/>
              </a:ext>
            </a:extLst>
          </p:cNvPr>
          <p:cNvSpPr txBox="1"/>
          <p:nvPr/>
        </p:nvSpPr>
        <p:spPr>
          <a:xfrm>
            <a:off x="9047222" y="4271952"/>
            <a:ext cx="2390431" cy="707886"/>
          </a:xfrm>
          <a:prstGeom prst="rect">
            <a:avLst/>
          </a:prstGeom>
          <a:noFill/>
        </p:spPr>
        <p:txBody>
          <a:bodyPr wrap="square">
            <a:spAutoFit/>
          </a:bodyPr>
          <a:lstStyle/>
          <a:p>
            <a:pPr algn="ctr"/>
            <a:r>
              <a:rPr lang="en-US" sz="2000" dirty="0">
                <a:latin typeface="Arial" panose="020B0604020202020204" pitchFamily="34" charset="0"/>
                <a:cs typeface="Arial" panose="020B0604020202020204" pitchFamily="34" charset="0"/>
              </a:rPr>
              <a:t>Avaliar </a:t>
            </a:r>
          </a:p>
          <a:p>
            <a:pPr algn="ctr"/>
            <a:r>
              <a:rPr lang="en-US" sz="2000" dirty="0">
                <a:latin typeface="Arial" panose="020B0604020202020204" pitchFamily="34" charset="0"/>
                <a:cs typeface="Arial" panose="020B0604020202020204" pitchFamily="34" charset="0"/>
              </a:rPr>
              <a:t>programas</a:t>
            </a:r>
          </a:p>
        </p:txBody>
      </p:sp>
      <p:sp>
        <p:nvSpPr>
          <p:cNvPr id="26" name="TextBox 25">
            <a:extLst>
              <a:ext uri="{FF2B5EF4-FFF2-40B4-BE49-F238E27FC236}">
                <a16:creationId xmlns:a16="http://schemas.microsoft.com/office/drawing/2014/main" id="{F55D0475-CB44-3AF2-EA6B-B93870F388CF}"/>
              </a:ext>
            </a:extLst>
          </p:cNvPr>
          <p:cNvSpPr txBox="1"/>
          <p:nvPr/>
        </p:nvSpPr>
        <p:spPr>
          <a:xfrm>
            <a:off x="2525246" y="5470756"/>
            <a:ext cx="6957060" cy="954107"/>
          </a:xfrm>
          <a:prstGeom prst="rect">
            <a:avLst/>
          </a:prstGeom>
          <a:noFill/>
        </p:spPr>
        <p:txBody>
          <a:bodyPr wrap="square" lIns="91440" tIns="45720" rIns="91440" bIns="45720" anchor="t">
            <a:spAutoFit/>
          </a:bodyPr>
          <a:lstStyle/>
          <a:p>
            <a:pPr algn="ctr" defTabSz="914400">
              <a:buClr>
                <a:srgbClr val="00953A"/>
              </a:buClr>
              <a:defRPr/>
            </a:pPr>
            <a:r>
              <a:rPr lang="en-US" altLang="en-US" sz="2800" dirty="0">
                <a:latin typeface="Arial"/>
                <a:ea typeface="ＭＳ Ｐゴシック"/>
                <a:cs typeface="Arial"/>
              </a:rPr>
              <a:t>Objetivo geral: </a:t>
            </a:r>
            <a:endParaRPr lang="en-US" altLang="en-US" sz="2800" dirty="0">
              <a:latin typeface="Arial" panose="020B0604020202020204" pitchFamily="34" charset="0"/>
              <a:ea typeface="ＭＳ Ｐゴシック"/>
              <a:cs typeface="Arial" panose="020B0604020202020204" pitchFamily="34" charset="0"/>
            </a:endParaRPr>
          </a:p>
          <a:p>
            <a:pPr algn="ctr" defTabSz="914400">
              <a:buClr>
                <a:srgbClr val="00953A"/>
              </a:buClr>
              <a:defRPr/>
            </a:pPr>
            <a:r>
              <a:rPr lang="en-US" altLang="en-US" sz="2800" dirty="0" err="1">
                <a:latin typeface="Arial"/>
                <a:ea typeface="ＭＳ Ｐゴシック"/>
                <a:cs typeface="Arial"/>
              </a:rPr>
              <a:t>Criar</a:t>
            </a:r>
            <a:r>
              <a:rPr lang="en-US" altLang="en-US" sz="2800" dirty="0">
                <a:latin typeface="Arial"/>
                <a:ea typeface="ＭＳ Ｐゴシック"/>
                <a:cs typeface="Arial"/>
              </a:rPr>
              <a:t> </a:t>
            </a:r>
            <a:r>
              <a:rPr lang="pt-BR" altLang="en-US" sz="2800" b="1" dirty="0">
                <a:latin typeface="Arial"/>
                <a:ea typeface="ＭＳ Ｐゴシック"/>
                <a:cs typeface="Arial"/>
              </a:rPr>
              <a:t>informação p</a:t>
            </a:r>
            <a:r>
              <a:rPr lang="en-US" altLang="en-US" sz="2800" b="1" dirty="0" err="1">
                <a:latin typeface="Arial"/>
                <a:ea typeface="ＭＳ Ｐゴシック"/>
                <a:cs typeface="Arial"/>
              </a:rPr>
              <a:t>ara</a:t>
            </a:r>
            <a:r>
              <a:rPr lang="en-US" altLang="en-US" sz="2800" b="1" dirty="0">
                <a:latin typeface="Arial"/>
                <a:ea typeface="ＭＳ Ｐゴシック"/>
                <a:cs typeface="Arial"/>
              </a:rPr>
              <a:t> ação</a:t>
            </a:r>
          </a:p>
        </p:txBody>
      </p:sp>
    </p:spTree>
    <p:extLst>
      <p:ext uri="{BB962C8B-B14F-4D97-AF65-F5344CB8AC3E}">
        <p14:creationId xmlns:p14="http://schemas.microsoft.com/office/powerpoint/2010/main" val="25560654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7105251-4D29-41B9-580C-2702E80433F4}"/>
              </a:ext>
            </a:extLst>
          </p:cNvPr>
          <p:cNvSpPr>
            <a:spLocks noGrp="1"/>
          </p:cNvSpPr>
          <p:nvPr>
            <p:ph sz="half" idx="2"/>
          </p:nvPr>
        </p:nvSpPr>
        <p:spPr>
          <a:xfrm>
            <a:off x="838200" y="1478857"/>
            <a:ext cx="8192784" cy="4639309"/>
          </a:xfrm>
        </p:spPr>
        <p:txBody>
          <a:bodyPr/>
          <a:lstStyle/>
          <a:p>
            <a:r>
              <a:rPr lang="pt-BR" dirty="0"/>
              <a:t>Objetivo: "Prevenir, proteger, controlar e dar uma resposta de saúde pública à propagação internacional de doenças"</a:t>
            </a:r>
          </a:p>
          <a:p>
            <a:r>
              <a:rPr lang="pt-BR" dirty="0"/>
              <a:t>Foram adotadas por 196 países, incluindo todos os 194 Estados membros da OMS</a:t>
            </a:r>
          </a:p>
          <a:p>
            <a:r>
              <a:rPr lang="pt-BR" dirty="0"/>
              <a:t>Fornece um quadro jurídico e prático</a:t>
            </a:r>
          </a:p>
          <a:p>
            <a:r>
              <a:rPr lang="pt-BR" dirty="0"/>
              <a:t>Fornece orientações aos pontos de entrada para evitar a propagação de doenças através </a:t>
            </a:r>
            <a:br>
              <a:rPr lang="pt-BR" dirty="0"/>
            </a:br>
            <a:r>
              <a:rPr lang="pt-BR" dirty="0"/>
              <a:t>das fronteiras</a:t>
            </a:r>
          </a:p>
          <a:p>
            <a:r>
              <a:rPr lang="pt-BR" dirty="0"/>
              <a:t>Última atualização em 2005</a:t>
            </a:r>
          </a:p>
        </p:txBody>
      </p:sp>
      <p:sp>
        <p:nvSpPr>
          <p:cNvPr id="3" name="Title 2">
            <a:extLst>
              <a:ext uri="{FF2B5EF4-FFF2-40B4-BE49-F238E27FC236}">
                <a16:creationId xmlns:a16="http://schemas.microsoft.com/office/drawing/2014/main" id="{D8435BE1-280F-0ED8-4310-2AFE2F736A03}"/>
              </a:ext>
            </a:extLst>
          </p:cNvPr>
          <p:cNvSpPr>
            <a:spLocks noGrp="1"/>
          </p:cNvSpPr>
          <p:nvPr>
            <p:ph type="title"/>
          </p:nvPr>
        </p:nvSpPr>
        <p:spPr/>
        <p:txBody>
          <a:bodyPr/>
          <a:lstStyle/>
          <a:p>
            <a:r>
              <a:rPr lang="en-US" dirty="0" err="1"/>
              <a:t>Regulamento</a:t>
            </a:r>
            <a:r>
              <a:rPr lang="en-US" dirty="0"/>
              <a:t> </a:t>
            </a:r>
            <a:r>
              <a:rPr lang="en-US" dirty="0" err="1"/>
              <a:t>Sanitário</a:t>
            </a:r>
            <a:r>
              <a:rPr lang="en-US" dirty="0"/>
              <a:t> Internacional</a:t>
            </a:r>
          </a:p>
        </p:txBody>
      </p:sp>
      <p:sp>
        <p:nvSpPr>
          <p:cNvPr id="9" name="Text Placeholder 8">
            <a:extLst>
              <a:ext uri="{FF2B5EF4-FFF2-40B4-BE49-F238E27FC236}">
                <a16:creationId xmlns:a16="http://schemas.microsoft.com/office/drawing/2014/main" id="{C0652216-60C6-EAC1-4DC0-296A1D8A2166}"/>
              </a:ext>
            </a:extLst>
          </p:cNvPr>
          <p:cNvSpPr>
            <a:spLocks noGrp="1"/>
          </p:cNvSpPr>
          <p:nvPr>
            <p:ph type="body" sz="quarter" idx="16"/>
          </p:nvPr>
        </p:nvSpPr>
        <p:spPr>
          <a:xfrm>
            <a:off x="4469257" y="6339723"/>
            <a:ext cx="5050101" cy="297383"/>
          </a:xfrm>
        </p:spPr>
        <p:txBody>
          <a:bodyPr/>
          <a:lstStyle/>
          <a:p>
            <a:r>
              <a:rPr lang="en-US" dirty="0">
                <a:hlinkClick r:id="rId3"/>
              </a:rPr>
              <a:t>https://www.who.int/health-topics/international-health-regulations#tab=tab_1</a:t>
            </a:r>
            <a:endParaRPr lang="en-US" dirty="0"/>
          </a:p>
        </p:txBody>
      </p:sp>
      <p:pic>
        <p:nvPicPr>
          <p:cNvPr id="7" name="Content Placeholder 5">
            <a:extLst>
              <a:ext uri="{FF2B5EF4-FFF2-40B4-BE49-F238E27FC236}">
                <a16:creationId xmlns:a16="http://schemas.microsoft.com/office/drawing/2014/main" id="{5116FB3B-B091-8BE2-F318-E1C2FD3107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bwMode="auto">
          <a:xfrm>
            <a:off x="9167093" y="2171809"/>
            <a:ext cx="2186707" cy="310485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66167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D0C4D2BD-BD68-C1C7-A3AC-84EC87A2E637}"/>
              </a:ext>
            </a:extLst>
          </p:cNvPr>
          <p:cNvSpPr>
            <a:spLocks noGrp="1"/>
          </p:cNvSpPr>
          <p:nvPr>
            <p:ph sz="half" idx="2"/>
          </p:nvPr>
        </p:nvSpPr>
        <p:spPr/>
        <p:txBody>
          <a:bodyPr/>
          <a:lstStyle/>
          <a:p>
            <a:r>
              <a:rPr lang="pt-BR" dirty="0"/>
              <a:t>Objetivo: Garantir que todos os países tenham a capacidade de detectar e responder a ameaças de doenças com base em:</a:t>
            </a:r>
          </a:p>
          <a:p>
            <a:pPr lvl="1"/>
            <a:r>
              <a:rPr lang="pt-BR" dirty="0"/>
              <a:t>Informações e dados oportunos, completos e de elevada qualidade</a:t>
            </a:r>
          </a:p>
          <a:p>
            <a:pPr lvl="1"/>
            <a:r>
              <a:rPr lang="pt-BR" dirty="0"/>
              <a:t>Detecção precoce de surtos e epidemias</a:t>
            </a:r>
          </a:p>
          <a:p>
            <a:pPr lvl="1"/>
            <a:r>
              <a:rPr lang="pt-BR" dirty="0"/>
              <a:t>Avaliação das intervenções </a:t>
            </a:r>
          </a:p>
          <a:p>
            <a:pPr lvl="1"/>
            <a:r>
              <a:rPr lang="pt-BR" dirty="0"/>
              <a:t>Pessoal de saúde formado, incluindo epidemiologistas no campo</a:t>
            </a:r>
          </a:p>
          <a:p>
            <a:pPr lvl="1"/>
            <a:r>
              <a:rPr lang="pt-BR" dirty="0"/>
              <a:t>Orientações específicas para 4/6 gabinetes regionais:</a:t>
            </a:r>
          </a:p>
          <a:p>
            <a:pPr lvl="2"/>
            <a:r>
              <a:rPr lang="pt-BR" dirty="0"/>
              <a:t>Mediterrâneo Oriental (EMRO)</a:t>
            </a:r>
          </a:p>
          <a:p>
            <a:pPr lvl="2"/>
            <a:r>
              <a:rPr lang="pt-BR" dirty="0"/>
              <a:t>Sudeste Asiático (SEARO)</a:t>
            </a:r>
          </a:p>
          <a:p>
            <a:pPr lvl="2"/>
            <a:endParaRPr lang="en-US" dirty="0"/>
          </a:p>
        </p:txBody>
      </p:sp>
      <p:sp>
        <p:nvSpPr>
          <p:cNvPr id="3" name="Title 2">
            <a:extLst>
              <a:ext uri="{FF2B5EF4-FFF2-40B4-BE49-F238E27FC236}">
                <a16:creationId xmlns:a16="http://schemas.microsoft.com/office/drawing/2014/main" id="{8AC01347-8268-6637-D102-E1AF24E16060}"/>
              </a:ext>
            </a:extLst>
          </p:cNvPr>
          <p:cNvSpPr>
            <a:spLocks noGrp="1"/>
          </p:cNvSpPr>
          <p:nvPr>
            <p:ph type="title"/>
          </p:nvPr>
        </p:nvSpPr>
        <p:spPr/>
        <p:txBody>
          <a:bodyPr/>
          <a:lstStyle/>
          <a:p>
            <a:r>
              <a:rPr lang="pt-BR" dirty="0"/>
              <a:t>Vigilância</a:t>
            </a:r>
            <a:r>
              <a:rPr lang="en-US" dirty="0"/>
              <a:t> </a:t>
            </a:r>
            <a:r>
              <a:rPr lang="pt-BR" dirty="0"/>
              <a:t>integrada</a:t>
            </a:r>
            <a:r>
              <a:rPr lang="en-US" dirty="0"/>
              <a:t> das </a:t>
            </a:r>
            <a:r>
              <a:rPr lang="en-US" dirty="0" err="1"/>
              <a:t>doenças</a:t>
            </a:r>
            <a:r>
              <a:rPr lang="en-US" dirty="0"/>
              <a:t>: OMS</a:t>
            </a:r>
          </a:p>
        </p:txBody>
      </p:sp>
      <p:sp>
        <p:nvSpPr>
          <p:cNvPr id="4" name="Text Placeholder 3">
            <a:extLst>
              <a:ext uri="{FF2B5EF4-FFF2-40B4-BE49-F238E27FC236}">
                <a16:creationId xmlns:a16="http://schemas.microsoft.com/office/drawing/2014/main" id="{6DBDE0DB-524F-AC65-A8C0-3FB4427089FC}"/>
              </a:ext>
            </a:extLst>
          </p:cNvPr>
          <p:cNvSpPr>
            <a:spLocks noGrp="1"/>
          </p:cNvSpPr>
          <p:nvPr>
            <p:ph type="body" sz="quarter" idx="16"/>
          </p:nvPr>
        </p:nvSpPr>
        <p:spPr>
          <a:xfrm>
            <a:off x="3263462" y="6293572"/>
            <a:ext cx="6195723" cy="515108"/>
          </a:xfrm>
        </p:spPr>
        <p:txBody>
          <a:bodyPr/>
          <a:lstStyle/>
          <a:p>
            <a:r>
              <a:rPr lang="en-US" dirty="0"/>
              <a:t>OMS. Programa Integrado de Vigilância das Doenças: Emergências, preparação, resposta - </a:t>
            </a:r>
            <a:r>
              <a:rPr lang="pt-BR" dirty="0"/>
              <a:t>Recursos de informação</a:t>
            </a:r>
            <a:r>
              <a:rPr lang="en-US" dirty="0"/>
              <a:t>. Genebra, 2017.</a:t>
            </a:r>
          </a:p>
        </p:txBody>
      </p:sp>
      <p:sp>
        <p:nvSpPr>
          <p:cNvPr id="6" name="TextBox 5">
            <a:extLst>
              <a:ext uri="{FF2B5EF4-FFF2-40B4-BE49-F238E27FC236}">
                <a16:creationId xmlns:a16="http://schemas.microsoft.com/office/drawing/2014/main" id="{BA67D8AE-9FDA-923A-7AD6-ABB1C4A4CC77}"/>
              </a:ext>
            </a:extLst>
          </p:cNvPr>
          <p:cNvSpPr txBox="1"/>
          <p:nvPr/>
        </p:nvSpPr>
        <p:spPr>
          <a:xfrm>
            <a:off x="5176095" y="4961080"/>
            <a:ext cx="4527433" cy="836126"/>
          </a:xfrm>
          <a:prstGeom prst="rect">
            <a:avLst/>
          </a:prstGeom>
          <a:noFill/>
        </p:spPr>
        <p:txBody>
          <a:bodyPr wrap="square">
            <a:spAutoFit/>
          </a:bodyPr>
          <a:lstStyle/>
          <a:p>
            <a:pPr marL="1143000" lvl="2" indent="-228600" defTabSz="914400">
              <a:spcBef>
                <a:spcPts val="500"/>
              </a:spcBef>
              <a:spcAft>
                <a:spcPts val="500"/>
              </a:spcAft>
              <a:buClr>
                <a:srgbClr val="109648"/>
              </a:buClr>
              <a:buFont typeface="Arial" panose="020B0604020202020204" pitchFamily="34" charset="0"/>
              <a:buChar char="‒"/>
            </a:pPr>
            <a:r>
              <a:rPr lang="pt-BR" sz="2000" dirty="0"/>
              <a:t>Pacífico Ocidental (WPRO)</a:t>
            </a:r>
          </a:p>
          <a:p>
            <a:pPr marL="1143000" lvl="2" indent="-228600" defTabSz="914400">
              <a:spcBef>
                <a:spcPts val="500"/>
              </a:spcBef>
              <a:spcAft>
                <a:spcPts val="500"/>
              </a:spcAft>
              <a:buClr>
                <a:srgbClr val="109648"/>
              </a:buClr>
              <a:buFont typeface="Arial" panose="020B0604020202020204" pitchFamily="34" charset="0"/>
              <a:buChar char="‒"/>
            </a:pPr>
            <a:r>
              <a:rPr lang="pt-BR" sz="2000" dirty="0"/>
              <a:t>África (AFRO)</a:t>
            </a:r>
          </a:p>
        </p:txBody>
      </p:sp>
    </p:spTree>
    <p:extLst>
      <p:ext uri="{BB962C8B-B14F-4D97-AF65-F5344CB8AC3E}">
        <p14:creationId xmlns:p14="http://schemas.microsoft.com/office/powerpoint/2010/main" val="153572337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4.A.01.01_FETPF_3.0_Theme_2024_08_21">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Franklin Gothic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A.01.01_FETPF_3.0_Theme_2024_08_21" id="{9AAF9EEA-328A-4025-8A6D-CDC453A41BF3}" vid="{150D9545-3079-47DC-B588-E5C90DA3BE9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B263BB87ED693489DF545C68D111AB5" ma:contentTypeVersion="18" ma:contentTypeDescription="Create a new document." ma:contentTypeScope="" ma:versionID="1cec4caab88798aa6c527385697c2251">
  <xsd:schema xmlns:xsd="http://www.w3.org/2001/XMLSchema" xmlns:xs="http://www.w3.org/2001/XMLSchema" xmlns:p="http://schemas.microsoft.com/office/2006/metadata/properties" xmlns:ns2="52ff0146-47b4-4d51-8c1c-03266fcd63a2" xmlns:ns3="cd03f174-a395-49eb-8ee9-8d943e22f40d" targetNamespace="http://schemas.microsoft.com/office/2006/metadata/properties" ma:root="true" ma:fieldsID="2ae390c631a92185dce381efc91d733f" ns2:_="" ns3:_="">
    <xsd:import namespace="52ff0146-47b4-4d51-8c1c-03266fcd63a2"/>
    <xsd:import namespace="cd03f174-a395-49eb-8ee9-8d943e22f40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3:SharedWithUsers" minOccurs="0"/>
                <xsd:element ref="ns3:SharedWithDetails" minOccurs="0"/>
                <xsd:element ref="ns2:MediaServiceDateTaken" minOccurs="0"/>
                <xsd:element ref="ns2:MediaServiceOCR"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element ref="ns2:ForReference"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2ff0146-47b4-4d51-8c1c-03266fcd63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9353dbe8-8260-4ccf-8219-3d2995e6fa1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element name="ForReference" ma:index="24" nillable="true" ma:displayName="For Reference" ma:default="0" ma:description="Yes/No if this file is important to understand the context and history of ZFETP." ma:format="Dropdown" ma:internalName="ForReference">
      <xsd:simpleType>
        <xsd:restriction base="dms:Boolean"/>
      </xsd:simpleType>
    </xsd:element>
    <xsd:element name="MediaServiceBillingMetadata" ma:index="25"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d03f174-a395-49eb-8ee9-8d943e22f40d"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8d37e551-fb76-4f25-8c56-d73644bbf5a5}" ma:internalName="TaxCatchAll" ma:showField="CatchAllData" ma:web="cd03f174-a395-49eb-8ee9-8d943e22f40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cd03f174-a395-49eb-8ee9-8d943e22f40d">
      <UserInfo>
        <DisplayName>SharingLinks.bd832e35-7107-440b-a337-cf2caf5f0556.Flexible.f9bf329d-61ba-4311-8fbe-6b56a8302726</DisplayName>
        <AccountId>123</AccountId>
        <AccountType/>
      </UserInfo>
      <UserInfo>
        <DisplayName>Belles, Hayley (CDC/DDID/NCEZID/OD)</DisplayName>
        <AccountId>101</AccountId>
        <AccountType/>
      </UserInfo>
    </SharedWithUsers>
    <lcf76f155ced4ddcb4097134ff3c332f xmlns="52ff0146-47b4-4d51-8c1c-03266fcd63a2">
      <Terms xmlns="http://schemas.microsoft.com/office/infopath/2007/PartnerControls"/>
    </lcf76f155ced4ddcb4097134ff3c332f>
    <TaxCatchAll xmlns="cd03f174-a395-49eb-8ee9-8d943e22f40d" xsi:nil="true"/>
    <ForReference xmlns="52ff0146-47b4-4d51-8c1c-03266fcd63a2">false</ForReference>
  </documentManagement>
</p:properties>
</file>

<file path=customXml/itemProps1.xml><?xml version="1.0" encoding="utf-8"?>
<ds:datastoreItem xmlns:ds="http://schemas.openxmlformats.org/officeDocument/2006/customXml" ds:itemID="{E3BBDD24-7D70-4DDF-96B4-892BFDD2D370}"/>
</file>

<file path=customXml/itemProps2.xml><?xml version="1.0" encoding="utf-8"?>
<ds:datastoreItem xmlns:ds="http://schemas.openxmlformats.org/officeDocument/2006/customXml" ds:itemID="{82CA8745-D442-4406-BF12-19AD2B446EE0}">
  <ds:schemaRefs>
    <ds:schemaRef ds:uri="http://schemas.microsoft.com/sharepoint/v3/contenttype/forms"/>
  </ds:schemaRefs>
</ds:datastoreItem>
</file>

<file path=customXml/itemProps3.xml><?xml version="1.0" encoding="utf-8"?>
<ds:datastoreItem xmlns:ds="http://schemas.openxmlformats.org/officeDocument/2006/customXml" ds:itemID="{26D83549-F3AC-4AAB-AD49-CE448E41FA2B}">
  <ds:schemaRefs>
    <ds:schemaRef ds:uri="http://schemas.microsoft.com/office/2006/documentManagement/types"/>
    <ds:schemaRef ds:uri="http://purl.org/dc/elements/1.1/"/>
    <ds:schemaRef ds:uri="cd03f174-a395-49eb-8ee9-8d943e22f40d"/>
    <ds:schemaRef ds:uri="http://purl.org/dc/terms/"/>
    <ds:schemaRef ds:uri="http://purl.org/dc/dcmitype/"/>
    <ds:schemaRef ds:uri="http://schemas.microsoft.com/office/2006/metadata/properties"/>
    <ds:schemaRef ds:uri="http://schemas.microsoft.com/office/infopath/2007/PartnerControls"/>
    <ds:schemaRef ds:uri="http://schemas.openxmlformats.org/package/2006/metadata/core-properties"/>
    <ds:schemaRef ds:uri="52ff0146-47b4-4d51-8c1c-03266fcd63a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Theme2PT</Template>
  <TotalTime>6525</TotalTime>
  <Words>4128</Words>
  <Application>Microsoft Office PowerPoint</Application>
  <PresentationFormat>Widescreen</PresentationFormat>
  <Paragraphs>328</Paragraphs>
  <Slides>17</Slides>
  <Notes>17</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17</vt:i4>
      </vt:variant>
    </vt:vector>
  </HeadingPairs>
  <TitlesOfParts>
    <vt:vector size="27" baseType="lpstr">
      <vt:lpstr>ＭＳ Ｐゴシック</vt:lpstr>
      <vt:lpstr>Arial</vt:lpstr>
      <vt:lpstr>Arial Re</vt:lpstr>
      <vt:lpstr>Calibri</vt:lpstr>
      <vt:lpstr>Courier New</vt:lpstr>
      <vt:lpstr>Franklin Gothic Medium</vt:lpstr>
      <vt:lpstr>Symbol</vt:lpstr>
      <vt:lpstr>Times New Roman</vt:lpstr>
      <vt:lpstr>Wingdings</vt:lpstr>
      <vt:lpstr>4.A.01.01_FETPF_3.0_Theme_2024_08_21</vt:lpstr>
      <vt:lpstr>PowerPoint Presentation</vt:lpstr>
      <vt:lpstr>PowerPoint Presentation</vt:lpstr>
      <vt:lpstr>PowerPoint Presentation</vt:lpstr>
      <vt:lpstr>Componentes da vigilância em saúde pública</vt:lpstr>
      <vt:lpstr>PowerPoint Presentation</vt:lpstr>
      <vt:lpstr>Etapas do ciclo de vigilância</vt:lpstr>
      <vt:lpstr>Objetivo da vigilância da saúde pública</vt:lpstr>
      <vt:lpstr>Regulamento Sanitário Internacional</vt:lpstr>
      <vt:lpstr>Vigilância integrada das doenças: OMS</vt:lpstr>
      <vt:lpstr>AFRO: Vigilância e Resposta Integradas  às Doenças (IDSR)</vt:lpstr>
      <vt:lpstr>Notificação de doenças</vt:lpstr>
      <vt:lpstr>Fluxo de informação na vigilância das doenças transmissíveis da OMS</vt:lpstr>
      <vt:lpstr>PowerPoint Presentation</vt:lpstr>
      <vt:lpstr>PowerPoint Presentation</vt:lpstr>
      <vt:lpstr>Fluxo de informação entre sectores </vt:lpstr>
      <vt:lpstr>Resumo</vt:lpstr>
      <vt:lpstr>Revisão dos objectivos</vt:lpstr>
    </vt:vector>
  </TitlesOfParts>
  <Company>jsi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CDC</dc:creator>
  <cp:keywords>, docId:54D9F7C3D0E37BCB51B26D08DDBF52D3</cp:keywords>
  <cp:lastModifiedBy>Gallagher, Darby (CDC/GHC/DGHP)</cp:lastModifiedBy>
  <cp:revision>92</cp:revision>
  <cp:lastPrinted>2023-08-01T19:13:43Z</cp:lastPrinted>
  <dcterms:created xsi:type="dcterms:W3CDTF">2017-06-15T16:45:28Z</dcterms:created>
  <dcterms:modified xsi:type="dcterms:W3CDTF">2026-01-06T21:56:29Z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0x010100BB263BB87ED693489DF545C68D111AB5</vt:lpwstr>
  </property>
  <property fmtid="{D5CDD505-2E9C-101B-9397-08002B2CF9AE}" pid="3" name="MSIP_Label_8af03ff0-41c5-4c41-b55e-fabb8fae94be_Enabled">
    <vt:lpwstr>true</vt:lpwstr>
  </property>
  <property fmtid="{D5CDD505-2E9C-101B-9397-08002B2CF9AE}" pid="4" name="MSIP_Label_8af03ff0-41c5-4c41-b55e-fabb8fae94be_SetDate">
    <vt:lpwstr>2021-01-11T21:10:03Z</vt:lpwstr>
  </property>
  <property fmtid="{D5CDD505-2E9C-101B-9397-08002B2CF9AE}" pid="5" name="MSIP_Label_8af03ff0-41c5-4c41-b55e-fabb8fae94be_Method">
    <vt:lpwstr>Privileged</vt:lpwstr>
  </property>
  <property fmtid="{D5CDD505-2E9C-101B-9397-08002B2CF9AE}" pid="6" name="MSIP_Label_8af03ff0-41c5-4c41-b55e-fabb8fae94be_Name">
    <vt:lpwstr>8af03ff0-41c5-4c41-b55e-fabb8fae94be</vt:lpwstr>
  </property>
  <property fmtid="{D5CDD505-2E9C-101B-9397-08002B2CF9AE}" pid="7" name="MSIP_Label_8af03ff0-41c5-4c41-b55e-fabb8fae94be_SiteId">
    <vt:lpwstr>9ce70869-60db-44fd-abe8-d2767077fc8f</vt:lpwstr>
  </property>
  <property fmtid="{D5CDD505-2E9C-101B-9397-08002B2CF9AE}" pid="8" name="MSIP_Label_8af03ff0-41c5-4c41-b55e-fabb8fae94be_ActionId">
    <vt:lpwstr>64b39013-0d4c-4949-81c9-5d856336535a</vt:lpwstr>
  </property>
  <property fmtid="{D5CDD505-2E9C-101B-9397-08002B2CF9AE}" pid="9" name="MSIP_Label_8af03ff0-41c5-4c41-b55e-fabb8fae94be_ContentBits">
    <vt:lpwstr>0</vt:lpwstr>
  </property>
  <property fmtid="{D5CDD505-2E9C-101B-9397-08002B2CF9AE}" pid="10" name="MediaServiceImageTags">
    <vt:lpwstr/>
  </property>
</Properties>
</file>